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311" r:id="rId3"/>
    <p:sldId id="318" r:id="rId4"/>
    <p:sldId id="312" r:id="rId5"/>
    <p:sldId id="262" r:id="rId6"/>
    <p:sldId id="313" r:id="rId7"/>
    <p:sldId id="261" r:id="rId8"/>
    <p:sldId id="260" r:id="rId9"/>
    <p:sldId id="259" r:id="rId10"/>
    <p:sldId id="286" r:id="rId11"/>
    <p:sldId id="287" r:id="rId12"/>
    <p:sldId id="265" r:id="rId13"/>
    <p:sldId id="266" r:id="rId14"/>
    <p:sldId id="293" r:id="rId15"/>
    <p:sldId id="294" r:id="rId16"/>
    <p:sldId id="295" r:id="rId17"/>
    <p:sldId id="296" r:id="rId18"/>
    <p:sldId id="297" r:id="rId19"/>
    <p:sldId id="278" r:id="rId20"/>
    <p:sldId id="289" r:id="rId21"/>
    <p:sldId id="290" r:id="rId22"/>
    <p:sldId id="298" r:id="rId23"/>
    <p:sldId id="299" r:id="rId24"/>
    <p:sldId id="301" r:id="rId25"/>
    <p:sldId id="300" r:id="rId26"/>
    <p:sldId id="302" r:id="rId27"/>
    <p:sldId id="303" r:id="rId28"/>
    <p:sldId id="314" r:id="rId29"/>
    <p:sldId id="315" r:id="rId30"/>
    <p:sldId id="316" r:id="rId31"/>
    <p:sldId id="305" r:id="rId32"/>
    <p:sldId id="304" r:id="rId33"/>
    <p:sldId id="317" r:id="rId3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20" autoAdjust="0"/>
  </p:normalViewPr>
  <p:slideViewPr>
    <p:cSldViewPr>
      <p:cViewPr varScale="1">
        <p:scale>
          <a:sx n="57" d="100"/>
          <a:sy n="57" d="100"/>
        </p:scale>
        <p:origin x="-1746" y="-7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A60832-F975-4E50-8E76-F00BA18CC86E}" type="datetimeFigureOut">
              <a:rPr kumimoji="1" lang="ja-JP" altLang="en-US" smtClean="0"/>
              <a:pPr/>
              <a:t>2014/1/25</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BFCCF9-A605-43D9-B825-AF82F896E114}" type="slidenum">
              <a:rPr kumimoji="1" lang="ja-JP" altLang="en-US" smtClean="0"/>
              <a:pPr/>
              <a:t>‹#›</a:t>
            </a:fld>
            <a:endParaRPr kumimoji="1" lang="ja-JP" altLang="en-US"/>
          </a:p>
        </p:txBody>
      </p:sp>
    </p:spTree>
    <p:extLst>
      <p:ext uri="{BB962C8B-B14F-4D97-AF65-F5344CB8AC3E}">
        <p14:creationId xmlns:p14="http://schemas.microsoft.com/office/powerpoint/2010/main" val="20334719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TDD</a:t>
            </a:r>
            <a:r>
              <a:rPr kumimoji="1" lang="ja-JP" altLang="en-US" dirty="0" smtClean="0"/>
              <a:t>は半ば失敗駆動。エラーメッセージが次に何をすべきか教えてくれる。ベックの思想はピカビアの思想に似ている。</a:t>
            </a:r>
            <a:endParaRPr kumimoji="1" lang="ja-JP" altLang="en-US" dirty="0"/>
          </a:p>
        </p:txBody>
      </p:sp>
      <p:sp>
        <p:nvSpPr>
          <p:cNvPr id="4" name="スライド番号プレースホルダー 3"/>
          <p:cNvSpPr>
            <a:spLocks noGrp="1"/>
          </p:cNvSpPr>
          <p:nvPr>
            <p:ph type="sldNum" sz="quarter" idx="10"/>
          </p:nvPr>
        </p:nvSpPr>
        <p:spPr/>
        <p:txBody>
          <a:bodyPr/>
          <a:lstStyle/>
          <a:p>
            <a:fld id="{45BFCCF9-A605-43D9-B825-AF82F896E114}" type="slidenum">
              <a:rPr kumimoji="1" lang="ja-JP" altLang="en-US" smtClean="0"/>
              <a:pPr/>
              <a:t>10</a:t>
            </a:fld>
            <a:endParaRPr kumimoji="1" lang="ja-JP" altLang="en-US"/>
          </a:p>
        </p:txBody>
      </p:sp>
    </p:spTree>
    <p:extLst>
      <p:ext uri="{BB962C8B-B14F-4D97-AF65-F5344CB8AC3E}">
        <p14:creationId xmlns:p14="http://schemas.microsoft.com/office/powerpoint/2010/main" val="1526713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5BFCCF9-A605-43D9-B825-AF82F896E114}" type="slidenum">
              <a:rPr kumimoji="1" lang="ja-JP" altLang="en-US" smtClean="0"/>
              <a:pPr/>
              <a:t>27</a:t>
            </a:fld>
            <a:endParaRPr kumimoji="1" lang="ja-JP" altLang="en-US"/>
          </a:p>
        </p:txBody>
      </p:sp>
    </p:spTree>
    <p:extLst>
      <p:ext uri="{BB962C8B-B14F-4D97-AF65-F5344CB8AC3E}">
        <p14:creationId xmlns:p14="http://schemas.microsoft.com/office/powerpoint/2010/main" val="109381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5BFCCF9-A605-43D9-B825-AF82F896E114}" type="slidenum">
              <a:rPr kumimoji="1" lang="ja-JP" altLang="en-US" smtClean="0"/>
              <a:pPr/>
              <a:t>31</a:t>
            </a:fld>
            <a:endParaRPr kumimoji="1" lang="ja-JP" altLang="en-US"/>
          </a:p>
        </p:txBody>
      </p:sp>
    </p:spTree>
    <p:extLst>
      <p:ext uri="{BB962C8B-B14F-4D97-AF65-F5344CB8AC3E}">
        <p14:creationId xmlns:p14="http://schemas.microsoft.com/office/powerpoint/2010/main" val="1093818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5BFCCF9-A605-43D9-B825-AF82F896E114}" type="slidenum">
              <a:rPr kumimoji="1" lang="ja-JP" altLang="en-US" smtClean="0"/>
              <a:pPr/>
              <a:t>32</a:t>
            </a:fld>
            <a:endParaRPr kumimoji="1" lang="ja-JP" altLang="en-US"/>
          </a:p>
        </p:txBody>
      </p:sp>
    </p:spTree>
    <p:extLst>
      <p:ext uri="{BB962C8B-B14F-4D97-AF65-F5344CB8AC3E}">
        <p14:creationId xmlns:p14="http://schemas.microsoft.com/office/powerpoint/2010/main" val="109381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建築とＩＴの違い。殆どのカスタマーは</a:t>
            </a:r>
            <a:endParaRPr kumimoji="1" lang="ja-JP" altLang="en-US"/>
          </a:p>
        </p:txBody>
      </p:sp>
      <p:sp>
        <p:nvSpPr>
          <p:cNvPr id="4" name="スライド番号プレースホルダー 3"/>
          <p:cNvSpPr>
            <a:spLocks noGrp="1"/>
          </p:cNvSpPr>
          <p:nvPr>
            <p:ph type="sldNum" sz="quarter" idx="10"/>
          </p:nvPr>
        </p:nvSpPr>
        <p:spPr/>
        <p:txBody>
          <a:bodyPr/>
          <a:lstStyle/>
          <a:p>
            <a:fld id="{45BFCCF9-A605-43D9-B825-AF82F896E114}" type="slidenum">
              <a:rPr kumimoji="1" lang="ja-JP" altLang="en-US" smtClean="0"/>
              <a:pPr/>
              <a:t>13</a:t>
            </a:fld>
            <a:endParaRPr kumimoji="1" lang="ja-JP" altLang="en-US"/>
          </a:p>
        </p:txBody>
      </p:sp>
    </p:spTree>
    <p:extLst>
      <p:ext uri="{BB962C8B-B14F-4D97-AF65-F5344CB8AC3E}">
        <p14:creationId xmlns:p14="http://schemas.microsoft.com/office/powerpoint/2010/main" val="1764488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BFCCF9-A605-43D9-B825-AF82F896E114}" type="slidenum">
              <a:rPr kumimoji="1" lang="ja-JP" altLang="en-US" smtClean="0"/>
              <a:pPr/>
              <a:t>15</a:t>
            </a:fld>
            <a:endParaRPr kumimoji="1" lang="ja-JP" altLang="en-US"/>
          </a:p>
        </p:txBody>
      </p:sp>
    </p:spTree>
    <p:extLst>
      <p:ext uri="{BB962C8B-B14F-4D97-AF65-F5344CB8AC3E}">
        <p14:creationId xmlns:p14="http://schemas.microsoft.com/office/powerpoint/2010/main" val="3127599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BFCCF9-A605-43D9-B825-AF82F896E114}" type="slidenum">
              <a:rPr kumimoji="1" lang="ja-JP" altLang="en-US" smtClean="0"/>
              <a:pPr/>
              <a:t>21</a:t>
            </a:fld>
            <a:endParaRPr kumimoji="1" lang="ja-JP" altLang="en-US"/>
          </a:p>
        </p:txBody>
      </p:sp>
    </p:spTree>
    <p:extLst>
      <p:ext uri="{BB962C8B-B14F-4D97-AF65-F5344CB8AC3E}">
        <p14:creationId xmlns:p14="http://schemas.microsoft.com/office/powerpoint/2010/main" val="534200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BFCCF9-A605-43D9-B825-AF82F896E114}" type="slidenum">
              <a:rPr kumimoji="1" lang="ja-JP" altLang="en-US" smtClean="0"/>
              <a:pPr/>
              <a:t>22</a:t>
            </a:fld>
            <a:endParaRPr kumimoji="1" lang="ja-JP" altLang="en-US"/>
          </a:p>
        </p:txBody>
      </p:sp>
    </p:spTree>
    <p:extLst>
      <p:ext uri="{BB962C8B-B14F-4D97-AF65-F5344CB8AC3E}">
        <p14:creationId xmlns:p14="http://schemas.microsoft.com/office/powerpoint/2010/main" val="109381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5BFCCF9-A605-43D9-B825-AF82F896E114}" type="slidenum">
              <a:rPr kumimoji="1" lang="ja-JP" altLang="en-US" smtClean="0"/>
              <a:pPr/>
              <a:t>23</a:t>
            </a:fld>
            <a:endParaRPr kumimoji="1" lang="ja-JP" altLang="en-US"/>
          </a:p>
        </p:txBody>
      </p:sp>
    </p:spTree>
    <p:extLst>
      <p:ext uri="{BB962C8B-B14F-4D97-AF65-F5344CB8AC3E}">
        <p14:creationId xmlns:p14="http://schemas.microsoft.com/office/powerpoint/2010/main" val="109381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5BFCCF9-A605-43D9-B825-AF82F896E114}" type="slidenum">
              <a:rPr kumimoji="1" lang="ja-JP" altLang="en-US" smtClean="0"/>
              <a:pPr/>
              <a:t>24</a:t>
            </a:fld>
            <a:endParaRPr kumimoji="1" lang="ja-JP" altLang="en-US"/>
          </a:p>
        </p:txBody>
      </p:sp>
    </p:spTree>
    <p:extLst>
      <p:ext uri="{BB962C8B-B14F-4D97-AF65-F5344CB8AC3E}">
        <p14:creationId xmlns:p14="http://schemas.microsoft.com/office/powerpoint/2010/main" val="109381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5BFCCF9-A605-43D9-B825-AF82F896E114}" type="slidenum">
              <a:rPr kumimoji="1" lang="ja-JP" altLang="en-US" smtClean="0"/>
              <a:pPr/>
              <a:t>25</a:t>
            </a:fld>
            <a:endParaRPr kumimoji="1" lang="ja-JP" altLang="en-US"/>
          </a:p>
        </p:txBody>
      </p:sp>
    </p:spTree>
    <p:extLst>
      <p:ext uri="{BB962C8B-B14F-4D97-AF65-F5344CB8AC3E}">
        <p14:creationId xmlns:p14="http://schemas.microsoft.com/office/powerpoint/2010/main" val="109381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5BFCCF9-A605-43D9-B825-AF82F896E114}" type="slidenum">
              <a:rPr kumimoji="1" lang="ja-JP" altLang="en-US" smtClean="0"/>
              <a:pPr/>
              <a:t>26</a:t>
            </a:fld>
            <a:endParaRPr kumimoji="1" lang="ja-JP" altLang="en-US"/>
          </a:p>
        </p:txBody>
      </p:sp>
    </p:spTree>
    <p:extLst>
      <p:ext uri="{BB962C8B-B14F-4D97-AF65-F5344CB8AC3E}">
        <p14:creationId xmlns:p14="http://schemas.microsoft.com/office/powerpoint/2010/main" val="109381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2014/1/25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2014/1/25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2014/1/25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2014/1/25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2014/1/25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2014/1/25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ogle.co.jp/search?q=Boehm+spiral&amp;hl=ja&amp;prmd=imvns&amp;tbm=isch&amp;tbo=u&amp;source=univ&amp;sa=X&amp;ei=PYRmUMDCG8eTiQe84YHYDw&amp;ved=0CDUQsAQ&amp;biw=1361&amp;bih=87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2012&#24180;1&#26376;&#21495;" TargetMode="External"/><Relationship Id="rId2" Type="http://schemas.openxmlformats.org/officeDocument/2006/relationships/hyperlink" Target="http://www.shayashi.jp/Tanabe/2011nishidatanabe.pdf" TargetMode="External"/><Relationship Id="rId1" Type="http://schemas.openxmlformats.org/officeDocument/2006/relationships/slideLayout" Target="../slideLayouts/slideLayout2.xml"/><Relationship Id="rId5" Type="http://schemas.openxmlformats.org/officeDocument/2006/relationships/hyperlink" Target="http://kyoto-gakuha.info/" TargetMode="External"/><Relationship Id="rId4" Type="http://schemas.openxmlformats.org/officeDocument/2006/relationships/hyperlink" Target="http://sourceforge.jp/projects/smart-g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jaspic.org/modules/event/index.php?content_id=2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ja.wikipedia.org/wiki/%E3%83%95%E3%83%A9%E3%83%B3%E3%82%B7%E3%82%B9%E3%83%BB%E3%83%94%E3%82%AB%E3%83%93%E3%82%A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jaspic.org/event/2012/SPIJapan/keynote/keynote.pdf" TargetMode="External"/><Relationship Id="rId2" Type="http://schemas.openxmlformats.org/officeDocument/2006/relationships/hyperlink" Target="http://www.jaspic.org/modules/event/index.php?content_id=2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700809"/>
            <a:ext cx="7772400" cy="1899642"/>
          </a:xfrm>
        </p:spPr>
        <p:txBody>
          <a:bodyPr>
            <a:normAutofit fontScale="90000"/>
          </a:bodyPr>
          <a:lstStyle/>
          <a:p>
            <a:r>
              <a:rPr lang="ja-JP" altLang="en-US" sz="1800" dirty="0" smtClean="0"/>
              <a:t>中島さきがけ２０１４年</a:t>
            </a:r>
            <a:r>
              <a:rPr lang="ja-JP" altLang="en-US" sz="1800" dirty="0"/>
              <a:t>１</a:t>
            </a:r>
            <a:r>
              <a:rPr lang="ja-JP" altLang="en-US" sz="1800" dirty="0" smtClean="0"/>
              <a:t>月領域会議特別講演版</a:t>
            </a:r>
            <a:r>
              <a:rPr lang="en-US" altLang="ja-JP" sz="1800" dirty="0" smtClean="0"/>
              <a:t/>
            </a:r>
            <a:br>
              <a:rPr lang="en-US" altLang="ja-JP" sz="1800" dirty="0" smtClean="0"/>
            </a:br>
            <a:r>
              <a:rPr lang="ja-JP" altLang="en-US" sz="4900" dirty="0" smtClean="0"/>
              <a:t>社会とソフトウェア</a:t>
            </a:r>
            <a:r>
              <a:rPr lang="en-US" altLang="ja-JP" sz="4900" dirty="0" smtClean="0"/>
              <a:t/>
            </a:r>
            <a:br>
              <a:rPr lang="en-US" altLang="ja-JP" sz="4900" dirty="0" smtClean="0"/>
            </a:br>
            <a:r>
              <a:rPr lang="ja-JP" altLang="en-US" sz="3600" dirty="0" smtClean="0"/>
              <a:t>あるソフトウェア工学者の経験</a:t>
            </a:r>
            <a:r>
              <a:rPr lang="en-US" altLang="ja-JP" sz="7200" dirty="0" smtClean="0"/>
              <a:t/>
            </a:r>
            <a:br>
              <a:rPr lang="en-US" altLang="ja-JP" sz="7200" dirty="0" smtClean="0"/>
            </a:br>
            <a:endParaRPr kumimoji="1" lang="ja-JP" altLang="en-US" sz="3600" dirty="0"/>
          </a:p>
        </p:txBody>
      </p:sp>
      <p:sp>
        <p:nvSpPr>
          <p:cNvPr id="3" name="サブタイトル 2"/>
          <p:cNvSpPr>
            <a:spLocks noGrp="1"/>
          </p:cNvSpPr>
          <p:nvPr>
            <p:ph type="subTitle" idx="1"/>
          </p:nvPr>
        </p:nvSpPr>
        <p:spPr/>
        <p:txBody>
          <a:bodyPr>
            <a:normAutofit fontScale="62500" lnSpcReduction="20000"/>
          </a:bodyPr>
          <a:lstStyle/>
          <a:p>
            <a:endParaRPr lang="en-US" altLang="ja-JP" sz="2800" dirty="0" smtClean="0">
              <a:solidFill>
                <a:schemeClr val="tx1"/>
              </a:solidFill>
            </a:endParaRPr>
          </a:p>
          <a:p>
            <a:r>
              <a:rPr lang="ja-JP" altLang="en-US" sz="2800" dirty="0">
                <a:solidFill>
                  <a:schemeClr val="tx1"/>
                </a:solidFill>
              </a:rPr>
              <a:t>さきがけ中島</a:t>
            </a:r>
            <a:r>
              <a:rPr lang="ja-JP" altLang="en-US" sz="2800" dirty="0" smtClean="0">
                <a:solidFill>
                  <a:schemeClr val="tx1"/>
                </a:solidFill>
              </a:rPr>
              <a:t>領域　アドバイザー</a:t>
            </a:r>
            <a:endParaRPr lang="en-US" altLang="ja-JP" sz="2800" dirty="0" smtClean="0">
              <a:solidFill>
                <a:schemeClr val="tx1"/>
              </a:solidFill>
            </a:endParaRPr>
          </a:p>
          <a:p>
            <a:r>
              <a:rPr lang="ja-JP" altLang="en-US" sz="2800" dirty="0" smtClean="0">
                <a:solidFill>
                  <a:schemeClr val="tx1"/>
                </a:solidFill>
              </a:rPr>
              <a:t>京大大学院文学研究科</a:t>
            </a:r>
            <a:endParaRPr lang="en-US" altLang="ja-JP" sz="2800" dirty="0" smtClean="0">
              <a:solidFill>
                <a:schemeClr val="tx1"/>
              </a:solidFill>
            </a:endParaRPr>
          </a:p>
          <a:p>
            <a:r>
              <a:rPr lang="ja-JP" altLang="en-US" sz="2800" dirty="0" smtClean="0">
                <a:solidFill>
                  <a:schemeClr val="tx1"/>
                </a:solidFill>
              </a:rPr>
              <a:t>現代文化学系、情報</a:t>
            </a:r>
            <a:r>
              <a:rPr lang="ja-JP" altLang="en-US" sz="2800" dirty="0">
                <a:solidFill>
                  <a:schemeClr val="tx1"/>
                </a:solidFill>
              </a:rPr>
              <a:t>・</a:t>
            </a:r>
            <a:r>
              <a:rPr lang="ja-JP" altLang="en-US" sz="2800" dirty="0" smtClean="0">
                <a:solidFill>
                  <a:schemeClr val="tx1"/>
                </a:solidFill>
              </a:rPr>
              <a:t>史料学専修　教授</a:t>
            </a:r>
            <a:endParaRPr lang="en-US" altLang="ja-JP" sz="2800" dirty="0" smtClean="0">
              <a:solidFill>
                <a:schemeClr val="tx1"/>
              </a:solidFill>
            </a:endParaRPr>
          </a:p>
          <a:p>
            <a:r>
              <a:rPr lang="ja-JP" altLang="en-US" sz="2800" dirty="0" smtClean="0">
                <a:solidFill>
                  <a:schemeClr val="tx1"/>
                </a:solidFill>
              </a:rPr>
              <a:t>理学博士（数学）</a:t>
            </a:r>
            <a:endParaRPr lang="en-US" altLang="ja-JP" sz="2800" dirty="0" smtClean="0">
              <a:solidFill>
                <a:schemeClr val="tx1"/>
              </a:solidFill>
            </a:endParaRPr>
          </a:p>
          <a:p>
            <a:r>
              <a:rPr lang="ja-JP" altLang="en-US" sz="2800" dirty="0" smtClean="0">
                <a:solidFill>
                  <a:schemeClr val="tx1"/>
                </a:solidFill>
              </a:rPr>
              <a:t>林晋</a:t>
            </a:r>
            <a:endParaRPr kumimoji="1" lang="ja-JP" altLang="en-US" sz="2800" dirty="0">
              <a:solidFill>
                <a:schemeClr val="tx1"/>
              </a:solidFill>
            </a:endParaRPr>
          </a:p>
        </p:txBody>
      </p:sp>
    </p:spTree>
    <p:extLst>
      <p:ext uri="{BB962C8B-B14F-4D97-AF65-F5344CB8AC3E}">
        <p14:creationId xmlns:p14="http://schemas.microsoft.com/office/powerpoint/2010/main" val="1898100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ソフトウェア工学における林の変化</a:t>
            </a:r>
            <a:endParaRPr kumimoji="1" lang="ja-JP" altLang="en-US" dirty="0"/>
          </a:p>
        </p:txBody>
      </p:sp>
      <p:sp>
        <p:nvSpPr>
          <p:cNvPr id="3" name="コンテンツ プレースホルダ 2"/>
          <p:cNvSpPr>
            <a:spLocks noGrp="1"/>
          </p:cNvSpPr>
          <p:nvPr>
            <p:ph idx="1"/>
          </p:nvPr>
        </p:nvSpPr>
        <p:spPr/>
        <p:txBody>
          <a:bodyPr>
            <a:normAutofit fontScale="55000" lnSpcReduction="20000"/>
          </a:bodyPr>
          <a:lstStyle/>
          <a:p>
            <a:r>
              <a:rPr kumimoji="1" lang="ja-JP" altLang="en-US" sz="5800" dirty="0" smtClean="0">
                <a:solidFill>
                  <a:schemeClr val="tx1">
                    <a:lumMod val="95000"/>
                    <a:lumOff val="5000"/>
                  </a:schemeClr>
                </a:solidFill>
              </a:rPr>
              <a:t>それは</a:t>
            </a:r>
            <a:r>
              <a:rPr kumimoji="1" lang="ja-JP" altLang="en-US" sz="5800" dirty="0" smtClean="0">
                <a:solidFill>
                  <a:srgbClr val="C00000"/>
                </a:solidFill>
              </a:rPr>
              <a:t>ＩＴの歴史変化</a:t>
            </a:r>
            <a:r>
              <a:rPr lang="ja-JP" altLang="en-US" sz="5800" dirty="0" smtClean="0">
                <a:solidFill>
                  <a:schemeClr val="tx1">
                    <a:lumMod val="95000"/>
                    <a:lumOff val="5000"/>
                  </a:schemeClr>
                </a:solidFill>
              </a:rPr>
              <a:t>を忠実に</a:t>
            </a:r>
            <a:r>
              <a:rPr kumimoji="1" lang="ja-JP" altLang="en-US" sz="5800" dirty="0" smtClean="0">
                <a:solidFill>
                  <a:schemeClr val="tx1">
                    <a:lumMod val="95000"/>
                    <a:lumOff val="5000"/>
                  </a:schemeClr>
                </a:solidFill>
              </a:rPr>
              <a:t>追っている</a:t>
            </a:r>
            <a:endParaRPr kumimoji="1" lang="en-US" altLang="ja-JP" sz="5800" dirty="0" smtClean="0">
              <a:solidFill>
                <a:schemeClr val="tx1">
                  <a:lumMod val="95000"/>
                  <a:lumOff val="5000"/>
                </a:schemeClr>
              </a:solidFill>
            </a:endParaRPr>
          </a:p>
          <a:p>
            <a:pPr marL="514350" indent="-514350">
              <a:buFont typeface="+mj-lt"/>
              <a:buAutoNum type="arabicPeriod"/>
            </a:pPr>
            <a:r>
              <a:rPr lang="ja-JP" altLang="en-US" sz="3800" dirty="0" smtClean="0"/>
              <a:t>形式的技法 </a:t>
            </a:r>
            <a:r>
              <a:rPr lang="en-US" altLang="ja-JP" sz="3800" dirty="0" smtClean="0"/>
              <a:t>(Formal Methods)</a:t>
            </a:r>
            <a:r>
              <a:rPr lang="ja-JP" altLang="en-US" sz="3800" dirty="0" smtClean="0"/>
              <a:t>の研究</a:t>
            </a:r>
            <a:endParaRPr lang="en-US" altLang="ja-JP" sz="3800" dirty="0" smtClean="0"/>
          </a:p>
          <a:p>
            <a:pPr marL="914400" lvl="1" indent="-514350"/>
            <a:r>
              <a:rPr lang="en-US" altLang="ja-JP" sz="4400" b="1" dirty="0" smtClean="0">
                <a:solidFill>
                  <a:srgbClr val="C00000"/>
                </a:solidFill>
              </a:rPr>
              <a:t>Up-front, top-down</a:t>
            </a:r>
            <a:r>
              <a:rPr lang="ja-JP" altLang="en-US" sz="3600" b="1" dirty="0" smtClean="0">
                <a:solidFill>
                  <a:srgbClr val="C00000"/>
                </a:solidFill>
              </a:rPr>
              <a:t>の時代</a:t>
            </a:r>
            <a:endParaRPr lang="en-US" altLang="ja-JP" sz="3600" b="1" dirty="0" smtClean="0">
              <a:solidFill>
                <a:srgbClr val="C00000"/>
              </a:solidFill>
            </a:endParaRPr>
          </a:p>
          <a:p>
            <a:pPr marL="514350" indent="-514350">
              <a:buFont typeface="+mj-lt"/>
              <a:buAutoNum type="arabicPeriod"/>
            </a:pPr>
            <a:r>
              <a:rPr lang="en-US" altLang="ja-JP" sz="3800" dirty="0" smtClean="0"/>
              <a:t>UML</a:t>
            </a:r>
            <a:r>
              <a:rPr lang="ja-JP" altLang="en-US" sz="3800" dirty="0" smtClean="0"/>
              <a:t>モデラーの開発・研究、証明アニメーションの研究</a:t>
            </a:r>
            <a:endParaRPr lang="en-US" altLang="ja-JP" sz="3800" dirty="0" smtClean="0"/>
          </a:p>
          <a:p>
            <a:pPr marL="914400" lvl="1" indent="-514350"/>
            <a:r>
              <a:rPr lang="ja-JP" altLang="en-US" sz="3200" dirty="0" smtClean="0"/>
              <a:t>一見 </a:t>
            </a:r>
            <a:r>
              <a:rPr lang="en-US" altLang="ja-JP" sz="3200" dirty="0" smtClean="0"/>
              <a:t>up-front </a:t>
            </a:r>
            <a:r>
              <a:rPr lang="ja-JP" altLang="en-US" sz="3200" dirty="0" smtClean="0"/>
              <a:t>に見えるが、実は研究の主眼は、アジャイル法、特にケント・ベックのテスト駆動開発</a:t>
            </a:r>
            <a:r>
              <a:rPr lang="en-US" altLang="ja-JP" sz="3200" dirty="0" smtClean="0"/>
              <a:t>(TDD)</a:t>
            </a:r>
            <a:r>
              <a:rPr lang="ja-JP" altLang="en-US" sz="3200" dirty="0" smtClean="0"/>
              <a:t>を</a:t>
            </a:r>
            <a:r>
              <a:rPr lang="en-US" altLang="ja-JP" sz="3200" dirty="0" smtClean="0"/>
              <a:t>UML</a:t>
            </a:r>
            <a:r>
              <a:rPr lang="ja-JP" altLang="en-US" sz="3200" dirty="0" smtClean="0"/>
              <a:t>モデル構築、形式的証明構築に応用することだった。</a:t>
            </a:r>
            <a:endParaRPr lang="en-US" altLang="ja-JP" dirty="0" smtClean="0"/>
          </a:p>
          <a:p>
            <a:pPr marL="914400" lvl="1" indent="-514350"/>
            <a:r>
              <a:rPr lang="ja-JP" altLang="en-US" sz="3200" dirty="0" smtClean="0"/>
              <a:t>また、その背景にあったのは、エンタープライズ系のシステムが、</a:t>
            </a:r>
            <a:r>
              <a:rPr lang="en-US" altLang="ja-JP" sz="3200" dirty="0" smtClean="0"/>
              <a:t/>
            </a:r>
            <a:br>
              <a:rPr lang="en-US" altLang="ja-JP" sz="3200" dirty="0" smtClean="0"/>
            </a:br>
            <a:r>
              <a:rPr lang="ja-JP" altLang="en-US" sz="3200" dirty="0" smtClean="0"/>
              <a:t>テクノだけでなくテクノ・ソシオの存在だという認識だった。</a:t>
            </a:r>
            <a:endParaRPr lang="en-US" altLang="ja-JP" sz="3200" dirty="0" smtClean="0"/>
          </a:p>
          <a:p>
            <a:pPr marL="914400" lvl="1" indent="-514350"/>
            <a:r>
              <a:rPr lang="ja-JP" altLang="en-US" sz="4400" b="1" dirty="0" smtClean="0">
                <a:solidFill>
                  <a:srgbClr val="C00000"/>
                </a:solidFill>
              </a:rPr>
              <a:t>テクノ・ソシオ・システムとアジャイルの時代</a:t>
            </a:r>
            <a:endParaRPr lang="en-US" altLang="ja-JP" sz="4400" b="1" dirty="0" smtClean="0">
              <a:solidFill>
                <a:srgbClr val="C00000"/>
              </a:solidFill>
            </a:endParaRPr>
          </a:p>
          <a:p>
            <a:pPr marL="514350" indent="-514350">
              <a:buFont typeface="+mj-lt"/>
              <a:buAutoNum type="arabicPeriod"/>
            </a:pPr>
            <a:r>
              <a:rPr lang="ja-JP" altLang="en-US" sz="3800" dirty="0" smtClean="0"/>
              <a:t>ＩＴ振興策研究</a:t>
            </a:r>
            <a:endParaRPr lang="en-US" altLang="ja-JP" sz="3800" dirty="0" smtClean="0"/>
          </a:p>
          <a:p>
            <a:pPr marL="914400" lvl="1" indent="-514350"/>
            <a:r>
              <a:rPr lang="ja-JP" altLang="en-US" sz="4400" b="1" dirty="0" smtClean="0">
                <a:solidFill>
                  <a:srgbClr val="C00000"/>
                </a:solidFill>
              </a:rPr>
              <a:t>ソシオ、ソーシャルの時代　</a:t>
            </a:r>
            <a:endParaRPr lang="en-US" altLang="ja-JP" sz="4400" dirty="0" smtClean="0">
              <a:solidFill>
                <a:schemeClr val="tx1">
                  <a:lumMod val="75000"/>
                  <a:lumOff val="25000"/>
                </a:schemeClr>
              </a:solidFill>
            </a:endParaRPr>
          </a:p>
          <a:p>
            <a:pPr marL="1314450" lvl="2" indent="-514350"/>
            <a:r>
              <a:rPr lang="ja-JP" altLang="en-US" sz="3300" b="1" dirty="0" smtClean="0">
                <a:solidFill>
                  <a:schemeClr val="tx1">
                    <a:lumMod val="75000"/>
                    <a:lumOff val="25000"/>
                  </a:schemeClr>
                </a:solidFill>
              </a:rPr>
              <a:t>社会という観点が第一</a:t>
            </a:r>
            <a:r>
              <a:rPr lang="ja-JP" altLang="en-US" sz="3300" b="1" dirty="0">
                <a:solidFill>
                  <a:schemeClr val="tx1">
                    <a:lumMod val="75000"/>
                    <a:lumOff val="25000"/>
                  </a:schemeClr>
                </a:solidFill>
              </a:rPr>
              <a:t>と</a:t>
            </a:r>
            <a:r>
              <a:rPr lang="ja-JP" altLang="en-US" sz="3300" b="1" dirty="0" smtClean="0">
                <a:solidFill>
                  <a:schemeClr val="tx1">
                    <a:lumMod val="75000"/>
                    <a:lumOff val="25000"/>
                  </a:schemeClr>
                </a:solidFill>
              </a:rPr>
              <a:t>意識する時代：　</a:t>
            </a:r>
            <a:r>
              <a:rPr lang="en-US" altLang="ja-JP" sz="3300" b="1" dirty="0" smtClean="0">
                <a:solidFill>
                  <a:schemeClr val="tx1">
                    <a:lumMod val="75000"/>
                    <a:lumOff val="25000"/>
                  </a:schemeClr>
                </a:solidFill>
              </a:rPr>
              <a:t>WEB, SNS </a:t>
            </a:r>
            <a:r>
              <a:rPr lang="ja-JP" altLang="en-US" sz="3300" b="1" dirty="0" smtClean="0">
                <a:solidFill>
                  <a:schemeClr val="tx1">
                    <a:lumMod val="75000"/>
                    <a:lumOff val="25000"/>
                  </a:schemeClr>
                </a:solidFill>
              </a:rPr>
              <a:t>が</a:t>
            </a:r>
            <a:r>
              <a:rPr lang="en-US" altLang="ja-JP" sz="3300" b="1" dirty="0" smtClean="0">
                <a:solidFill>
                  <a:schemeClr val="tx1">
                    <a:lumMod val="75000"/>
                    <a:lumOff val="25000"/>
                  </a:schemeClr>
                </a:solidFill>
              </a:rPr>
              <a:t>IT</a:t>
            </a:r>
            <a:r>
              <a:rPr lang="ja-JP" altLang="en-US" sz="3300" b="1" dirty="0" smtClean="0">
                <a:solidFill>
                  <a:schemeClr val="tx1">
                    <a:lumMod val="75000"/>
                    <a:lumOff val="25000"/>
                  </a:schemeClr>
                </a:solidFill>
              </a:rPr>
              <a:t>の花形に</a:t>
            </a:r>
            <a:endParaRPr lang="en-US" altLang="ja-JP" sz="3300" b="1" dirty="0" smtClean="0">
              <a:solidFill>
                <a:schemeClr val="tx1">
                  <a:lumMod val="75000"/>
                  <a:lumOff val="25000"/>
                </a:schemeClr>
              </a:solidFill>
            </a:endParaRPr>
          </a:p>
          <a:p>
            <a:pPr marL="914400" lvl="1" indent="-514350">
              <a:buNone/>
            </a:pPr>
            <a:r>
              <a:rPr lang="en-US" altLang="ja-JP" dirty="0" smtClean="0"/>
              <a:t/>
            </a:r>
            <a:br>
              <a:rPr lang="en-US" altLang="ja-JP" dirty="0" smtClean="0"/>
            </a:br>
            <a:endParaRPr lang="en-US" altLang="ja-JP" dirty="0" smtClean="0"/>
          </a:p>
          <a:p>
            <a:pPr marL="0" indent="0">
              <a:buNone/>
            </a:pPr>
            <a:endParaRPr kumimoji="1" lang="ja-JP" altLang="en-US" dirty="0"/>
          </a:p>
        </p:txBody>
      </p:sp>
    </p:spTree>
    <p:extLst>
      <p:ext uri="{BB962C8B-B14F-4D97-AF65-F5344CB8AC3E}">
        <p14:creationId xmlns:p14="http://schemas.microsoft.com/office/powerpoint/2010/main" val="3099822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では、</a:t>
            </a:r>
            <a:r>
              <a:rPr kumimoji="1" lang="en-US" altLang="ja-JP" dirty="0" smtClean="0"/>
              <a:t>IT</a:t>
            </a:r>
            <a:r>
              <a:rPr kumimoji="1" lang="ja-JP" altLang="en-US" dirty="0" smtClean="0"/>
              <a:t>の歴史変化とは何だったか</a:t>
            </a:r>
            <a:endParaRPr kumimoji="1" lang="ja-JP" altLang="en-US" dirty="0"/>
          </a:p>
        </p:txBody>
      </p:sp>
      <p:sp>
        <p:nvSpPr>
          <p:cNvPr id="3" name="コンテンツ プレースホルダ 2"/>
          <p:cNvSpPr>
            <a:spLocks noGrp="1"/>
          </p:cNvSpPr>
          <p:nvPr>
            <p:ph idx="1"/>
          </p:nvPr>
        </p:nvSpPr>
        <p:spPr/>
        <p:txBody>
          <a:bodyPr>
            <a:noAutofit/>
          </a:bodyPr>
          <a:lstStyle/>
          <a:p>
            <a:pPr marL="514350" indent="-514350"/>
            <a:r>
              <a:rPr lang="en-US" altLang="ja-JP" dirty="0" smtClean="0">
                <a:solidFill>
                  <a:srgbClr val="C00000"/>
                </a:solidFill>
              </a:rPr>
              <a:t>Up-front, top-down</a:t>
            </a:r>
            <a:r>
              <a:rPr lang="ja-JP" altLang="en-US" sz="2800" dirty="0" smtClean="0">
                <a:solidFill>
                  <a:schemeClr val="tx1">
                    <a:lumMod val="85000"/>
                    <a:lumOff val="15000"/>
                  </a:schemeClr>
                </a:solidFill>
              </a:rPr>
              <a:t>の時代 </a:t>
            </a:r>
            <a:r>
              <a:rPr lang="en-US" altLang="ja-JP" sz="2800" dirty="0" smtClean="0">
                <a:solidFill>
                  <a:schemeClr val="tx1">
                    <a:lumMod val="85000"/>
                    <a:lumOff val="15000"/>
                  </a:schemeClr>
                </a:solidFill>
              </a:rPr>
              <a:t>(1980</a:t>
            </a:r>
            <a:r>
              <a:rPr lang="ja-JP" altLang="en-US" sz="2800" dirty="0" smtClean="0">
                <a:solidFill>
                  <a:schemeClr val="tx1">
                    <a:lumMod val="85000"/>
                    <a:lumOff val="15000"/>
                  </a:schemeClr>
                </a:solidFill>
              </a:rPr>
              <a:t>年代中頃まで</a:t>
            </a:r>
            <a:r>
              <a:rPr lang="en-US" altLang="ja-JP" sz="2800" dirty="0" smtClean="0">
                <a:solidFill>
                  <a:schemeClr val="tx1">
                    <a:lumMod val="85000"/>
                    <a:lumOff val="15000"/>
                  </a:schemeClr>
                </a:solidFill>
              </a:rPr>
              <a:t>)</a:t>
            </a:r>
          </a:p>
          <a:p>
            <a:pPr marL="914400" lvl="1" indent="-514350"/>
            <a:r>
              <a:rPr lang="ja-JP" altLang="en-US" sz="2400" dirty="0" smtClean="0">
                <a:solidFill>
                  <a:schemeClr val="tx1">
                    <a:lumMod val="85000"/>
                    <a:lumOff val="15000"/>
                  </a:schemeClr>
                </a:solidFill>
              </a:rPr>
              <a:t>アプリ：数値計算、制御、旧タイプ</a:t>
            </a:r>
            <a:r>
              <a:rPr lang="en-US" altLang="ja-JP" sz="2400" dirty="0" smtClean="0">
                <a:solidFill>
                  <a:schemeClr val="tx1">
                    <a:lumMod val="85000"/>
                    <a:lumOff val="15000"/>
                  </a:schemeClr>
                </a:solidFill>
              </a:rPr>
              <a:t>DB</a:t>
            </a:r>
          </a:p>
          <a:p>
            <a:pPr marL="514350" indent="-514350"/>
            <a:r>
              <a:rPr lang="ja-JP" altLang="en-US" sz="2800" dirty="0" smtClean="0">
                <a:solidFill>
                  <a:srgbClr val="C00000"/>
                </a:solidFill>
              </a:rPr>
              <a:t>テクノ・ソシオとアジャイル</a:t>
            </a:r>
            <a:r>
              <a:rPr lang="ja-JP" altLang="en-US" sz="2800" dirty="0" smtClean="0">
                <a:solidFill>
                  <a:schemeClr val="tx1">
                    <a:lumMod val="85000"/>
                    <a:lumOff val="15000"/>
                  </a:schemeClr>
                </a:solidFill>
              </a:rPr>
              <a:t>の時代</a:t>
            </a:r>
            <a:r>
              <a:rPr lang="en-US" altLang="ja-JP" sz="2800" dirty="0" smtClean="0">
                <a:solidFill>
                  <a:schemeClr val="tx1">
                    <a:lumMod val="85000"/>
                    <a:lumOff val="15000"/>
                  </a:schemeClr>
                </a:solidFill>
              </a:rPr>
              <a:t>(1990</a:t>
            </a:r>
            <a:r>
              <a:rPr lang="ja-JP" altLang="en-US" sz="2800" dirty="0" smtClean="0">
                <a:solidFill>
                  <a:schemeClr val="tx1">
                    <a:lumMod val="85000"/>
                    <a:lumOff val="15000"/>
                  </a:schemeClr>
                </a:solidFill>
              </a:rPr>
              <a:t>年代以後</a:t>
            </a:r>
            <a:r>
              <a:rPr lang="en-US" altLang="ja-JP" sz="2800" dirty="0" smtClean="0">
                <a:solidFill>
                  <a:schemeClr val="tx1">
                    <a:lumMod val="85000"/>
                    <a:lumOff val="15000"/>
                  </a:schemeClr>
                </a:solidFill>
              </a:rPr>
              <a:t>, </a:t>
            </a:r>
            <a:r>
              <a:rPr lang="ja-JP" altLang="en-US" sz="2800" dirty="0" smtClean="0">
                <a:solidFill>
                  <a:schemeClr val="tx1">
                    <a:lumMod val="85000"/>
                    <a:lumOff val="15000"/>
                  </a:schemeClr>
                </a:solidFill>
              </a:rPr>
              <a:t>特にインターネット、</a:t>
            </a:r>
            <a:r>
              <a:rPr lang="en-US" altLang="ja-JP" sz="2800" dirty="0" smtClean="0">
                <a:solidFill>
                  <a:schemeClr val="tx1">
                    <a:lumMod val="85000"/>
                    <a:lumOff val="15000"/>
                  </a:schemeClr>
                </a:solidFill>
              </a:rPr>
              <a:t>WEB</a:t>
            </a:r>
            <a:r>
              <a:rPr lang="ja-JP" altLang="en-US" sz="2800" dirty="0" smtClean="0">
                <a:solidFill>
                  <a:schemeClr val="tx1">
                    <a:lumMod val="85000"/>
                    <a:lumOff val="15000"/>
                  </a:schemeClr>
                </a:solidFill>
              </a:rPr>
              <a:t>の時代</a:t>
            </a:r>
            <a:r>
              <a:rPr lang="en-US" altLang="ja-JP" sz="2800" dirty="0" smtClean="0">
                <a:solidFill>
                  <a:schemeClr val="tx1">
                    <a:lumMod val="85000"/>
                    <a:lumOff val="15000"/>
                  </a:schemeClr>
                </a:solidFill>
              </a:rPr>
              <a:t>)</a:t>
            </a:r>
          </a:p>
          <a:p>
            <a:pPr marL="914400" lvl="1" indent="-514350"/>
            <a:r>
              <a:rPr lang="ja-JP" altLang="en-US" sz="2400" dirty="0" smtClean="0">
                <a:solidFill>
                  <a:schemeClr val="tx1">
                    <a:lumMod val="85000"/>
                    <a:lumOff val="15000"/>
                  </a:schemeClr>
                </a:solidFill>
              </a:rPr>
              <a:t>アプリ： ブラウザ、メーラ、</a:t>
            </a:r>
            <a:r>
              <a:rPr lang="en-US" altLang="ja-JP" sz="2400" dirty="0" smtClean="0">
                <a:solidFill>
                  <a:schemeClr val="tx1">
                    <a:lumMod val="85000"/>
                    <a:lumOff val="15000"/>
                  </a:schemeClr>
                </a:solidFill>
              </a:rPr>
              <a:t>WEB</a:t>
            </a:r>
            <a:r>
              <a:rPr lang="ja-JP" altLang="en-US" sz="2400" dirty="0" smtClean="0">
                <a:solidFill>
                  <a:schemeClr val="tx1">
                    <a:lumMod val="85000"/>
                    <a:lumOff val="15000"/>
                  </a:schemeClr>
                </a:solidFill>
              </a:rPr>
              <a:t> </a:t>
            </a:r>
            <a:r>
              <a:rPr lang="en-US" altLang="ja-JP" sz="2400" dirty="0" smtClean="0">
                <a:solidFill>
                  <a:schemeClr val="tx1">
                    <a:lumMod val="85000"/>
                    <a:lumOff val="15000"/>
                  </a:schemeClr>
                </a:solidFill>
              </a:rPr>
              <a:t>DB</a:t>
            </a:r>
            <a:r>
              <a:rPr lang="ja-JP" altLang="en-US" sz="2400" dirty="0" err="1" smtClean="0">
                <a:solidFill>
                  <a:schemeClr val="tx1">
                    <a:lumMod val="85000"/>
                    <a:lumOff val="15000"/>
                  </a:schemeClr>
                </a:solidFill>
              </a:rPr>
              <a:t>、</a:t>
            </a:r>
            <a:r>
              <a:rPr lang="ja-JP" altLang="en-US" sz="2400" dirty="0" smtClean="0">
                <a:solidFill>
                  <a:schemeClr val="tx1">
                    <a:lumMod val="85000"/>
                    <a:lumOff val="15000"/>
                  </a:schemeClr>
                </a:solidFill>
              </a:rPr>
              <a:t>ケータイのシステム、</a:t>
            </a:r>
            <a:r>
              <a:rPr lang="en-US" altLang="ja-JP" sz="2400" dirty="0" smtClean="0">
                <a:solidFill>
                  <a:schemeClr val="tx1">
                    <a:lumMod val="85000"/>
                    <a:lumOff val="15000"/>
                  </a:schemeClr>
                </a:solidFill>
              </a:rPr>
              <a:t>B2C</a:t>
            </a:r>
            <a:r>
              <a:rPr lang="ja-JP" altLang="en-US" sz="2400" dirty="0" err="1" smtClean="0">
                <a:solidFill>
                  <a:schemeClr val="tx1">
                    <a:lumMod val="85000"/>
                    <a:lumOff val="15000"/>
                  </a:schemeClr>
                </a:solidFill>
              </a:rPr>
              <a:t>、</a:t>
            </a:r>
            <a:r>
              <a:rPr lang="en-US" altLang="ja-JP" sz="2400" dirty="0" smtClean="0">
                <a:solidFill>
                  <a:schemeClr val="tx1">
                    <a:lumMod val="85000"/>
                    <a:lumOff val="15000"/>
                  </a:schemeClr>
                </a:solidFill>
              </a:rPr>
              <a:t>B2B</a:t>
            </a:r>
          </a:p>
          <a:p>
            <a:pPr marL="514350" indent="-514350"/>
            <a:r>
              <a:rPr lang="ja-JP" altLang="en-US" sz="2800" dirty="0" smtClean="0">
                <a:solidFill>
                  <a:srgbClr val="C00000"/>
                </a:solidFill>
              </a:rPr>
              <a:t>ソシオ、ソーシャル</a:t>
            </a:r>
            <a:r>
              <a:rPr lang="ja-JP" altLang="en-US" sz="2800" dirty="0" smtClean="0">
                <a:solidFill>
                  <a:schemeClr val="tx1">
                    <a:lumMod val="85000"/>
                    <a:lumOff val="15000"/>
                  </a:schemeClr>
                </a:solidFill>
              </a:rPr>
              <a:t>の時代</a:t>
            </a:r>
            <a:endParaRPr lang="en-US" altLang="ja-JP" sz="2800" dirty="0" smtClean="0">
              <a:solidFill>
                <a:schemeClr val="tx1">
                  <a:lumMod val="85000"/>
                  <a:lumOff val="15000"/>
                </a:schemeClr>
              </a:solidFill>
            </a:endParaRPr>
          </a:p>
          <a:p>
            <a:pPr marL="914400" lvl="1" indent="-514350"/>
            <a:r>
              <a:rPr lang="ja-JP" altLang="en-US" sz="2400" dirty="0" smtClean="0">
                <a:solidFill>
                  <a:schemeClr val="tx1">
                    <a:lumMod val="85000"/>
                    <a:lumOff val="15000"/>
                  </a:schemeClr>
                </a:solidFill>
              </a:rPr>
              <a:t>アプリ： </a:t>
            </a:r>
            <a:r>
              <a:rPr lang="en-US" altLang="ja-JP" sz="2400" dirty="0" smtClean="0">
                <a:solidFill>
                  <a:schemeClr val="tx1">
                    <a:lumMod val="85000"/>
                    <a:lumOff val="15000"/>
                  </a:schemeClr>
                </a:solidFill>
              </a:rPr>
              <a:t>SNS, </a:t>
            </a:r>
            <a:r>
              <a:rPr lang="ja-JP" altLang="en-US" sz="2400" dirty="0" smtClean="0">
                <a:solidFill>
                  <a:schemeClr val="tx1">
                    <a:lumMod val="85000"/>
                    <a:lumOff val="15000"/>
                  </a:schemeClr>
                </a:solidFill>
              </a:rPr>
              <a:t>ケータイ、スマートフォン、ゲーミフィケーション</a:t>
            </a:r>
            <a:r>
              <a:rPr lang="en-US" altLang="ja-JP" sz="2400" dirty="0" smtClean="0">
                <a:solidFill>
                  <a:schemeClr val="tx1">
                    <a:lumMod val="85000"/>
                    <a:lumOff val="15000"/>
                  </a:schemeClr>
                </a:solidFill>
              </a:rPr>
              <a:t>….</a:t>
            </a:r>
          </a:p>
        </p:txBody>
      </p:sp>
    </p:spTree>
    <p:extLst>
      <p:ext uri="{BB962C8B-B14F-4D97-AF65-F5344CB8AC3E}">
        <p14:creationId xmlns:p14="http://schemas.microsoft.com/office/powerpoint/2010/main" val="18742238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solidFill>
                  <a:schemeClr val="tx1">
                    <a:lumMod val="85000"/>
                    <a:lumOff val="15000"/>
                  </a:schemeClr>
                </a:solidFill>
              </a:rPr>
              <a:t>Up-front, top-down</a:t>
            </a:r>
            <a:r>
              <a:rPr lang="ja-JP" altLang="en-US" dirty="0" smtClean="0">
                <a:solidFill>
                  <a:schemeClr val="tx1">
                    <a:lumMod val="85000"/>
                    <a:lumOff val="15000"/>
                  </a:schemeClr>
                </a:solidFill>
              </a:rPr>
              <a:t>の時代</a:t>
            </a:r>
            <a:endParaRPr kumimoji="1" lang="ja-JP" altLang="en-US" dirty="0"/>
          </a:p>
        </p:txBody>
      </p:sp>
      <p:sp>
        <p:nvSpPr>
          <p:cNvPr id="3" name="コンテンツ プレースホルダ 2"/>
          <p:cNvSpPr>
            <a:spLocks noGrp="1"/>
          </p:cNvSpPr>
          <p:nvPr>
            <p:ph idx="1"/>
          </p:nvPr>
        </p:nvSpPr>
        <p:spPr/>
        <p:txBody>
          <a:bodyPr>
            <a:noAutofit/>
          </a:bodyPr>
          <a:lstStyle/>
          <a:p>
            <a:pPr marL="514350" indent="-514350"/>
            <a:r>
              <a:rPr lang="en-US" altLang="ja-JP" dirty="0" smtClean="0">
                <a:solidFill>
                  <a:schemeClr val="tx1">
                    <a:lumMod val="85000"/>
                    <a:lumOff val="15000"/>
                  </a:schemeClr>
                </a:solidFill>
              </a:rPr>
              <a:t>Up-front, top-down</a:t>
            </a:r>
            <a:r>
              <a:rPr lang="ja-JP" altLang="en-US" dirty="0" smtClean="0">
                <a:solidFill>
                  <a:schemeClr val="tx1">
                    <a:lumMod val="85000"/>
                    <a:lumOff val="15000"/>
                  </a:schemeClr>
                </a:solidFill>
              </a:rPr>
              <a:t>の時代 </a:t>
            </a:r>
            <a:r>
              <a:rPr lang="en-US" altLang="ja-JP" dirty="0" smtClean="0">
                <a:solidFill>
                  <a:schemeClr val="tx1">
                    <a:lumMod val="85000"/>
                    <a:lumOff val="15000"/>
                  </a:schemeClr>
                </a:solidFill>
              </a:rPr>
              <a:t>(1980</a:t>
            </a:r>
            <a:r>
              <a:rPr lang="ja-JP" altLang="en-US" dirty="0" smtClean="0">
                <a:solidFill>
                  <a:schemeClr val="tx1">
                    <a:lumMod val="85000"/>
                    <a:lumOff val="15000"/>
                  </a:schemeClr>
                </a:solidFill>
              </a:rPr>
              <a:t>年代中頃まで。大体、</a:t>
            </a:r>
            <a:r>
              <a:rPr lang="en-US" altLang="ja-JP" dirty="0" smtClean="0">
                <a:solidFill>
                  <a:schemeClr val="tx1">
                    <a:lumMod val="85000"/>
                    <a:lumOff val="15000"/>
                  </a:schemeClr>
                </a:solidFill>
              </a:rPr>
              <a:t>FGCS</a:t>
            </a:r>
            <a:r>
              <a:rPr lang="ja-JP" altLang="en-US" dirty="0" smtClean="0">
                <a:solidFill>
                  <a:schemeClr val="tx1">
                    <a:lumMod val="85000"/>
                    <a:lumOff val="15000"/>
                  </a:schemeClr>
                </a:solidFill>
              </a:rPr>
              <a:t>の第一期が終わるころ</a:t>
            </a:r>
            <a:r>
              <a:rPr lang="en-US" altLang="ja-JP" dirty="0" smtClean="0">
                <a:solidFill>
                  <a:schemeClr val="tx1">
                    <a:lumMod val="85000"/>
                    <a:lumOff val="15000"/>
                  </a:schemeClr>
                </a:solidFill>
              </a:rPr>
              <a:t>)</a:t>
            </a:r>
          </a:p>
          <a:p>
            <a:pPr marL="914400" lvl="1" indent="-514350"/>
            <a:r>
              <a:rPr lang="ja-JP" altLang="en-US" dirty="0" smtClean="0">
                <a:solidFill>
                  <a:schemeClr val="tx1">
                    <a:lumMod val="85000"/>
                    <a:lumOff val="15000"/>
                  </a:schemeClr>
                </a:solidFill>
              </a:rPr>
              <a:t>アプリ：数値計算、制御、旧タイプ</a:t>
            </a:r>
            <a:r>
              <a:rPr lang="en-US" altLang="ja-JP" dirty="0" smtClean="0">
                <a:solidFill>
                  <a:schemeClr val="tx1">
                    <a:lumMod val="85000"/>
                    <a:lumOff val="15000"/>
                  </a:schemeClr>
                </a:solidFill>
              </a:rPr>
              <a:t>DB</a:t>
            </a:r>
          </a:p>
          <a:p>
            <a:pPr marL="914400" lvl="1" indent="-514350"/>
            <a:r>
              <a:rPr lang="ja-JP" altLang="en-US" dirty="0" smtClean="0">
                <a:solidFill>
                  <a:schemeClr val="tx1">
                    <a:lumMod val="85000"/>
                    <a:lumOff val="15000"/>
                  </a:schemeClr>
                </a:solidFill>
              </a:rPr>
              <a:t>前提条件</a:t>
            </a:r>
            <a:endParaRPr lang="en-US" altLang="ja-JP" dirty="0" smtClean="0">
              <a:solidFill>
                <a:schemeClr val="tx1">
                  <a:lumMod val="85000"/>
                  <a:lumOff val="15000"/>
                </a:schemeClr>
              </a:solidFill>
            </a:endParaRPr>
          </a:p>
          <a:p>
            <a:pPr marL="1314450" lvl="2" indent="-514350">
              <a:buFont typeface="+mj-lt"/>
              <a:buAutoNum type="arabicPeriod"/>
            </a:pPr>
            <a:r>
              <a:rPr lang="ja-JP" altLang="en-US" dirty="0" smtClean="0">
                <a:solidFill>
                  <a:schemeClr val="tx1">
                    <a:lumMod val="85000"/>
                    <a:lumOff val="15000"/>
                  </a:schemeClr>
                </a:solidFill>
              </a:rPr>
              <a:t>人間とシステムのインタラクションは少ない。</a:t>
            </a:r>
            <a:endParaRPr lang="en-US" altLang="ja-JP" dirty="0" smtClean="0">
              <a:solidFill>
                <a:schemeClr val="tx1">
                  <a:lumMod val="85000"/>
                  <a:lumOff val="15000"/>
                </a:schemeClr>
              </a:solidFill>
            </a:endParaRPr>
          </a:p>
          <a:p>
            <a:pPr marL="1314450" lvl="2" indent="-514350">
              <a:buFont typeface="+mj-lt"/>
              <a:buAutoNum type="arabicPeriod"/>
            </a:pPr>
            <a:r>
              <a:rPr lang="ja-JP" altLang="en-US" dirty="0" smtClean="0">
                <a:solidFill>
                  <a:schemeClr val="tx1">
                    <a:lumMod val="85000"/>
                    <a:lumOff val="15000"/>
                  </a:schemeClr>
                </a:solidFill>
              </a:rPr>
              <a:t>システムは一度できたら中々変わらない。</a:t>
            </a:r>
            <a:endParaRPr lang="en-US" altLang="ja-JP" dirty="0" smtClean="0">
              <a:solidFill>
                <a:schemeClr val="tx1">
                  <a:lumMod val="85000"/>
                  <a:lumOff val="15000"/>
                </a:schemeClr>
              </a:solidFill>
            </a:endParaRPr>
          </a:p>
          <a:p>
            <a:pPr marL="1314450" lvl="2" indent="-514350">
              <a:buFont typeface="+mj-lt"/>
              <a:buAutoNum type="arabicPeriod"/>
            </a:pPr>
            <a:r>
              <a:rPr lang="ja-JP" altLang="en-US" dirty="0" smtClean="0">
                <a:solidFill>
                  <a:schemeClr val="tx1">
                    <a:lumMod val="85000"/>
                    <a:lumOff val="15000"/>
                  </a:schemeClr>
                </a:solidFill>
              </a:rPr>
              <a:t>システムの要求・要件は開発前に洗い出せる。</a:t>
            </a:r>
            <a:endParaRPr lang="en-US" altLang="ja-JP" dirty="0" smtClean="0">
              <a:solidFill>
                <a:schemeClr val="tx1">
                  <a:lumMod val="85000"/>
                  <a:lumOff val="15000"/>
                </a:schemeClr>
              </a:solidFill>
            </a:endParaRPr>
          </a:p>
          <a:p>
            <a:pPr marL="514350" indent="-514350"/>
            <a:r>
              <a:rPr lang="ja-JP" altLang="en-US" dirty="0" smtClean="0">
                <a:solidFill>
                  <a:schemeClr val="tx1">
                    <a:lumMod val="85000"/>
                    <a:lumOff val="15000"/>
                  </a:schemeClr>
                </a:solidFill>
              </a:rPr>
              <a:t>想定されるユーザは主にプロ</a:t>
            </a:r>
            <a:r>
              <a:rPr lang="en-US" altLang="ja-JP" dirty="0" smtClean="0">
                <a:solidFill>
                  <a:schemeClr val="tx1">
                    <a:lumMod val="85000"/>
                    <a:lumOff val="15000"/>
                  </a:schemeClr>
                </a:solidFill>
              </a:rPr>
              <a:t>(</a:t>
            </a:r>
            <a:r>
              <a:rPr lang="ja-JP" altLang="en-US" dirty="0" smtClean="0">
                <a:solidFill>
                  <a:schemeClr val="tx1">
                    <a:lumMod val="85000"/>
                    <a:lumOff val="15000"/>
                  </a:schemeClr>
                </a:solidFill>
              </a:rPr>
              <a:t>オペレータ</a:t>
            </a:r>
            <a:r>
              <a:rPr lang="en-US" altLang="ja-JP" dirty="0" smtClean="0">
                <a:solidFill>
                  <a:schemeClr val="tx1">
                    <a:lumMod val="85000"/>
                    <a:lumOff val="15000"/>
                  </a:schemeClr>
                </a:solidFill>
              </a:rPr>
              <a:t>)</a:t>
            </a:r>
          </a:p>
          <a:p>
            <a:pPr marL="514350" indent="-514350"/>
            <a:r>
              <a:rPr lang="ja-JP" altLang="en-US" dirty="0" smtClean="0">
                <a:solidFill>
                  <a:schemeClr val="tx1">
                    <a:lumMod val="85000"/>
                    <a:lumOff val="15000"/>
                  </a:schemeClr>
                </a:solidFill>
              </a:rPr>
              <a:t>技術・技術者中心の時代</a:t>
            </a:r>
            <a:endParaRPr lang="en-US" altLang="ja-JP" sz="7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chemeClr val="tx1">
                    <a:lumMod val="85000"/>
                    <a:lumOff val="15000"/>
                  </a:schemeClr>
                </a:solidFill>
              </a:rPr>
              <a:t>テクノ・ソシオとアジャイルの時代</a:t>
            </a:r>
            <a:endParaRPr kumimoji="1" lang="ja-JP" altLang="en-US" dirty="0"/>
          </a:p>
        </p:txBody>
      </p:sp>
      <p:sp>
        <p:nvSpPr>
          <p:cNvPr id="3" name="コンテンツ プレースホルダ 2"/>
          <p:cNvSpPr>
            <a:spLocks noGrp="1"/>
          </p:cNvSpPr>
          <p:nvPr>
            <p:ph idx="1"/>
          </p:nvPr>
        </p:nvSpPr>
        <p:spPr/>
        <p:txBody>
          <a:bodyPr>
            <a:noAutofit/>
          </a:bodyPr>
          <a:lstStyle/>
          <a:p>
            <a:pPr marL="514350" indent="-514350"/>
            <a:r>
              <a:rPr lang="ja-JP" altLang="en-US" sz="2400" dirty="0" smtClean="0">
                <a:solidFill>
                  <a:schemeClr val="tx1">
                    <a:lumMod val="85000"/>
                    <a:lumOff val="15000"/>
                  </a:schemeClr>
                </a:solidFill>
              </a:rPr>
              <a:t>移行期： スパイラルの時代</a:t>
            </a:r>
            <a:r>
              <a:rPr lang="en-US" altLang="ja-JP" sz="2400" dirty="0" smtClean="0">
                <a:solidFill>
                  <a:schemeClr val="tx1">
                    <a:lumMod val="85000"/>
                    <a:lumOff val="15000"/>
                  </a:schemeClr>
                </a:solidFill>
              </a:rPr>
              <a:t>(1980</a:t>
            </a:r>
            <a:r>
              <a:rPr lang="ja-JP" altLang="en-US" sz="2400" dirty="0" smtClean="0">
                <a:solidFill>
                  <a:schemeClr val="tx1">
                    <a:lumMod val="85000"/>
                    <a:lumOff val="15000"/>
                  </a:schemeClr>
                </a:solidFill>
              </a:rPr>
              <a:t>年代中頃以後。バリー</a:t>
            </a:r>
            <a:r>
              <a:rPr lang="ja-JP" altLang="en-US" sz="2400" dirty="0">
                <a:solidFill>
                  <a:schemeClr val="tx1">
                    <a:lumMod val="85000"/>
                    <a:lumOff val="15000"/>
                  </a:schemeClr>
                </a:solidFill>
              </a:rPr>
              <a:t>・</a:t>
            </a:r>
            <a:r>
              <a:rPr lang="ja-JP" altLang="en-US" sz="2400" dirty="0" smtClean="0">
                <a:solidFill>
                  <a:schemeClr val="tx1">
                    <a:lumMod val="85000"/>
                    <a:lumOff val="15000"/>
                  </a:schemeClr>
                </a:solidFill>
              </a:rPr>
              <a:t>ベームの</a:t>
            </a:r>
            <a:r>
              <a:rPr lang="ja-JP" altLang="en-US" sz="2400" dirty="0" smtClean="0">
                <a:solidFill>
                  <a:schemeClr val="tx1">
                    <a:lumMod val="85000"/>
                    <a:lumOff val="15000"/>
                  </a:schemeClr>
                </a:solidFill>
                <a:hlinkClick r:id="rId3"/>
              </a:rPr>
              <a:t>スパイラル・モデル</a:t>
            </a:r>
            <a:r>
              <a:rPr lang="ja-JP" altLang="en-US" sz="2400" dirty="0" smtClean="0">
                <a:solidFill>
                  <a:schemeClr val="tx1">
                    <a:lumMod val="85000"/>
                    <a:lumOff val="15000"/>
                  </a:schemeClr>
                </a:solidFill>
              </a:rPr>
              <a:t>が</a:t>
            </a:r>
            <a:r>
              <a:rPr lang="en-US" altLang="ja-JP" sz="2400" dirty="0" smtClean="0">
                <a:solidFill>
                  <a:schemeClr val="tx1">
                    <a:lumMod val="85000"/>
                    <a:lumOff val="15000"/>
                  </a:schemeClr>
                </a:solidFill>
              </a:rPr>
              <a:t>1988)</a:t>
            </a:r>
          </a:p>
          <a:p>
            <a:pPr marL="914400" lvl="1" indent="-514350"/>
            <a:r>
              <a:rPr lang="ja-JP" altLang="en-US" sz="2000" dirty="0" smtClean="0">
                <a:solidFill>
                  <a:schemeClr val="tx1">
                    <a:lumMod val="85000"/>
                    <a:lumOff val="15000"/>
                  </a:schemeClr>
                </a:solidFill>
              </a:rPr>
              <a:t>ウォーターフォールなどと言っていたが、実は</a:t>
            </a:r>
            <a:r>
              <a:rPr lang="ja-JP" altLang="en-US" sz="2000" u="sng" dirty="0" smtClean="0">
                <a:solidFill>
                  <a:schemeClr val="tx1">
                    <a:lumMod val="85000"/>
                    <a:lumOff val="15000"/>
                  </a:schemeClr>
                </a:solidFill>
              </a:rPr>
              <a:t>システムが動き出して使ってみるまではわからない要求・要件がかなりある</a:t>
            </a:r>
            <a:r>
              <a:rPr lang="ja-JP" altLang="en-US" sz="2000" dirty="0" smtClean="0">
                <a:solidFill>
                  <a:schemeClr val="tx1">
                    <a:lumMod val="85000"/>
                    <a:lumOff val="15000"/>
                  </a:schemeClr>
                </a:solidFill>
              </a:rPr>
              <a:t>。そのために開発がうまくいかないので開発法</a:t>
            </a:r>
            <a:r>
              <a:rPr lang="en-US" altLang="ja-JP" sz="2000" dirty="0" smtClean="0">
                <a:solidFill>
                  <a:schemeClr val="tx1">
                    <a:lumMod val="85000"/>
                    <a:lumOff val="15000"/>
                  </a:schemeClr>
                </a:solidFill>
              </a:rPr>
              <a:t>(</a:t>
            </a:r>
            <a:r>
              <a:rPr lang="ja-JP" altLang="en-US" sz="2000" dirty="0" smtClean="0">
                <a:solidFill>
                  <a:schemeClr val="tx1">
                    <a:lumMod val="85000"/>
                    <a:lumOff val="15000"/>
                  </a:schemeClr>
                </a:solidFill>
              </a:rPr>
              <a:t>プロセスモデル</a:t>
            </a:r>
            <a:r>
              <a:rPr lang="en-US" altLang="ja-JP" sz="2000" dirty="0" smtClean="0">
                <a:solidFill>
                  <a:schemeClr val="tx1">
                    <a:lumMod val="85000"/>
                    <a:lumOff val="15000"/>
                  </a:schemeClr>
                </a:solidFill>
              </a:rPr>
              <a:t>)</a:t>
            </a:r>
            <a:r>
              <a:rPr lang="ja-JP" altLang="en-US" sz="2000" dirty="0" smtClean="0">
                <a:solidFill>
                  <a:schemeClr val="tx1">
                    <a:lumMod val="85000"/>
                    <a:lumOff val="15000"/>
                  </a:schemeClr>
                </a:solidFill>
              </a:rPr>
              <a:t>も修正する必要があるという認識が広く浸透。本質的には仕様のバグの問題と同じ</a:t>
            </a:r>
            <a:endParaRPr lang="en-US" altLang="ja-JP" sz="3200" dirty="0" smtClean="0">
              <a:solidFill>
                <a:schemeClr val="tx1">
                  <a:lumMod val="85000"/>
                  <a:lumOff val="15000"/>
                </a:schemeClr>
              </a:solidFill>
            </a:endParaRPr>
          </a:p>
          <a:p>
            <a:pPr marL="514350" indent="-514350"/>
            <a:r>
              <a:rPr lang="ja-JP" altLang="en-US" sz="2800" dirty="0" smtClean="0">
                <a:solidFill>
                  <a:schemeClr val="tx1">
                    <a:lumMod val="85000"/>
                    <a:lumOff val="15000"/>
                  </a:schemeClr>
                </a:solidFill>
              </a:rPr>
              <a:t>テクノ・ソシオとアジャイルの時代</a:t>
            </a:r>
            <a:r>
              <a:rPr lang="en-US" altLang="ja-JP" sz="2800" dirty="0" smtClean="0">
                <a:solidFill>
                  <a:schemeClr val="tx1">
                    <a:lumMod val="85000"/>
                    <a:lumOff val="15000"/>
                  </a:schemeClr>
                </a:solidFill>
              </a:rPr>
              <a:t>(1990</a:t>
            </a:r>
            <a:r>
              <a:rPr lang="ja-JP" altLang="en-US" sz="2800" dirty="0" smtClean="0">
                <a:solidFill>
                  <a:schemeClr val="tx1">
                    <a:lumMod val="85000"/>
                    <a:lumOff val="15000"/>
                  </a:schemeClr>
                </a:solidFill>
              </a:rPr>
              <a:t>年代以後</a:t>
            </a:r>
            <a:r>
              <a:rPr lang="en-US" altLang="ja-JP" sz="2800" dirty="0" smtClean="0">
                <a:solidFill>
                  <a:schemeClr val="tx1">
                    <a:lumMod val="85000"/>
                    <a:lumOff val="15000"/>
                  </a:schemeClr>
                </a:solidFill>
              </a:rPr>
              <a:t>, </a:t>
            </a:r>
            <a:r>
              <a:rPr lang="ja-JP" altLang="en-US" sz="2800" dirty="0" smtClean="0">
                <a:solidFill>
                  <a:schemeClr val="tx1">
                    <a:lumMod val="85000"/>
                    <a:lumOff val="15000"/>
                  </a:schemeClr>
                </a:solidFill>
              </a:rPr>
              <a:t>特にインターネット、</a:t>
            </a:r>
            <a:r>
              <a:rPr lang="en-US" altLang="ja-JP" sz="2800" dirty="0" smtClean="0">
                <a:solidFill>
                  <a:schemeClr val="tx1">
                    <a:lumMod val="85000"/>
                    <a:lumOff val="15000"/>
                  </a:schemeClr>
                </a:solidFill>
              </a:rPr>
              <a:t>WEB</a:t>
            </a:r>
            <a:r>
              <a:rPr lang="ja-JP" altLang="en-US" sz="2800" dirty="0" smtClean="0">
                <a:solidFill>
                  <a:schemeClr val="tx1">
                    <a:lumMod val="85000"/>
                    <a:lumOff val="15000"/>
                  </a:schemeClr>
                </a:solidFill>
              </a:rPr>
              <a:t>の時代</a:t>
            </a:r>
            <a:r>
              <a:rPr lang="en-US" altLang="ja-JP" sz="2800" dirty="0" smtClean="0">
                <a:solidFill>
                  <a:schemeClr val="tx1">
                    <a:lumMod val="85000"/>
                    <a:lumOff val="15000"/>
                  </a:schemeClr>
                </a:solidFill>
              </a:rPr>
              <a:t>)</a:t>
            </a:r>
          </a:p>
          <a:p>
            <a:pPr marL="914400" lvl="1" indent="-514350"/>
            <a:r>
              <a:rPr lang="ja-JP" altLang="en-US" sz="2400" dirty="0" smtClean="0">
                <a:solidFill>
                  <a:schemeClr val="tx1">
                    <a:lumMod val="85000"/>
                    <a:lumOff val="15000"/>
                  </a:schemeClr>
                </a:solidFill>
              </a:rPr>
              <a:t>前提条件</a:t>
            </a:r>
            <a:endParaRPr lang="en-US" altLang="ja-JP" sz="2400" dirty="0" smtClean="0">
              <a:solidFill>
                <a:schemeClr val="tx1">
                  <a:lumMod val="85000"/>
                  <a:lumOff val="15000"/>
                </a:schemeClr>
              </a:solidFill>
            </a:endParaRPr>
          </a:p>
          <a:p>
            <a:pPr marL="1314450" lvl="2" indent="-514350">
              <a:buFont typeface="+mj-lt"/>
              <a:buAutoNum type="arabicPeriod"/>
            </a:pPr>
            <a:r>
              <a:rPr lang="ja-JP" altLang="en-US" sz="2000" dirty="0" smtClean="0">
                <a:solidFill>
                  <a:schemeClr val="tx1">
                    <a:lumMod val="85000"/>
                    <a:lumOff val="15000"/>
                  </a:schemeClr>
                </a:solidFill>
              </a:rPr>
              <a:t>人間とシステムのインタラクションは多い</a:t>
            </a:r>
            <a:endParaRPr lang="en-US" altLang="ja-JP" sz="2000" dirty="0" smtClean="0">
              <a:solidFill>
                <a:schemeClr val="tx1">
                  <a:lumMod val="85000"/>
                  <a:lumOff val="15000"/>
                </a:schemeClr>
              </a:solidFill>
            </a:endParaRPr>
          </a:p>
          <a:p>
            <a:pPr marL="1314450" lvl="2" indent="-514350">
              <a:buFont typeface="+mj-lt"/>
              <a:buAutoNum type="arabicPeriod"/>
            </a:pPr>
            <a:r>
              <a:rPr lang="ja-JP" altLang="en-US" sz="2000" dirty="0" smtClean="0">
                <a:solidFill>
                  <a:schemeClr val="tx1">
                    <a:lumMod val="85000"/>
                    <a:lumOff val="15000"/>
                  </a:schemeClr>
                </a:solidFill>
              </a:rPr>
              <a:t>システムは出来た</a:t>
            </a:r>
            <a:r>
              <a:rPr lang="ja-JP" altLang="en-US" sz="2000" dirty="0">
                <a:solidFill>
                  <a:schemeClr val="tx1">
                    <a:lumMod val="85000"/>
                    <a:lumOff val="15000"/>
                  </a:schemeClr>
                </a:solidFill>
              </a:rPr>
              <a:t>後も</a:t>
            </a:r>
            <a:r>
              <a:rPr lang="ja-JP" altLang="en-US" sz="2000" dirty="0" smtClean="0">
                <a:solidFill>
                  <a:schemeClr val="tx1">
                    <a:lumMod val="85000"/>
                    <a:lumOff val="15000"/>
                  </a:schemeClr>
                </a:solidFill>
              </a:rPr>
              <a:t>ドンドン変わる</a:t>
            </a:r>
            <a:endParaRPr lang="en-US" altLang="ja-JP" sz="2000" dirty="0" smtClean="0">
              <a:solidFill>
                <a:schemeClr val="tx1">
                  <a:lumMod val="85000"/>
                  <a:lumOff val="15000"/>
                </a:schemeClr>
              </a:solidFill>
            </a:endParaRPr>
          </a:p>
          <a:p>
            <a:pPr marL="1314450" lvl="2" indent="-514350">
              <a:buFont typeface="+mj-lt"/>
              <a:buAutoNum type="arabicPeriod"/>
            </a:pPr>
            <a:r>
              <a:rPr lang="ja-JP" altLang="en-US" sz="2000" dirty="0" smtClean="0">
                <a:solidFill>
                  <a:schemeClr val="tx1">
                    <a:lumMod val="85000"/>
                    <a:lumOff val="15000"/>
                  </a:schemeClr>
                </a:solidFill>
              </a:rPr>
              <a:t>システムの要求・要件を開発前に完全に洗い出せるわけがない。</a:t>
            </a:r>
            <a:endParaRPr lang="en-US" altLang="ja-JP" sz="2000" dirty="0" smtClean="0">
              <a:solidFill>
                <a:schemeClr val="tx1">
                  <a:lumMod val="85000"/>
                  <a:lumOff val="15000"/>
                </a:schemeClr>
              </a:solidFill>
            </a:endParaRPr>
          </a:p>
          <a:p>
            <a:pPr marL="914400" lvl="1" indent="-514350"/>
            <a:r>
              <a:rPr lang="ja-JP" altLang="en-US" sz="2400" dirty="0" smtClean="0">
                <a:solidFill>
                  <a:schemeClr val="tx1">
                    <a:lumMod val="85000"/>
                    <a:lumOff val="15000"/>
                  </a:schemeClr>
                </a:solidFill>
              </a:rPr>
              <a:t>アプリ： ブラウザ、メーラ、</a:t>
            </a:r>
            <a:r>
              <a:rPr lang="en-US" altLang="ja-JP" sz="2400" dirty="0" smtClean="0">
                <a:solidFill>
                  <a:schemeClr val="tx1">
                    <a:lumMod val="85000"/>
                    <a:lumOff val="15000"/>
                  </a:schemeClr>
                </a:solidFill>
              </a:rPr>
              <a:t>WEB</a:t>
            </a:r>
            <a:r>
              <a:rPr lang="ja-JP" altLang="en-US" sz="2400" dirty="0" smtClean="0">
                <a:solidFill>
                  <a:schemeClr val="tx1">
                    <a:lumMod val="85000"/>
                    <a:lumOff val="15000"/>
                  </a:schemeClr>
                </a:solidFill>
              </a:rPr>
              <a:t> </a:t>
            </a:r>
            <a:r>
              <a:rPr lang="en-US" altLang="ja-JP" sz="2400" dirty="0" smtClean="0">
                <a:solidFill>
                  <a:schemeClr val="tx1">
                    <a:lumMod val="85000"/>
                    <a:lumOff val="15000"/>
                  </a:schemeClr>
                </a:solidFill>
              </a:rPr>
              <a:t>DB</a:t>
            </a:r>
            <a:r>
              <a:rPr lang="ja-JP" altLang="en-US" sz="2400" dirty="0" err="1" smtClean="0">
                <a:solidFill>
                  <a:schemeClr val="tx1">
                    <a:lumMod val="85000"/>
                    <a:lumOff val="15000"/>
                  </a:schemeClr>
                </a:solidFill>
              </a:rPr>
              <a:t>、</a:t>
            </a:r>
            <a:r>
              <a:rPr lang="en-US" altLang="ja-JP" sz="2400" dirty="0" smtClean="0">
                <a:solidFill>
                  <a:schemeClr val="tx1">
                    <a:lumMod val="85000"/>
                    <a:lumOff val="15000"/>
                  </a:schemeClr>
                </a:solidFill>
              </a:rPr>
              <a:t>B2C</a:t>
            </a:r>
            <a:r>
              <a:rPr lang="ja-JP" altLang="en-US" sz="2400" dirty="0">
                <a:solidFill>
                  <a:schemeClr val="tx1">
                    <a:lumMod val="85000"/>
                    <a:lumOff val="15000"/>
                  </a:schemeClr>
                </a:solidFill>
              </a:rPr>
              <a:t>システム</a:t>
            </a:r>
            <a:endParaRPr lang="en-US" altLang="ja-JP" sz="2400" dirty="0" smtClean="0">
              <a:solidFill>
                <a:schemeClr val="tx1">
                  <a:lumMod val="85000"/>
                  <a:lumOff val="15000"/>
                </a:schemeClr>
              </a:solidFill>
            </a:endParaRPr>
          </a:p>
        </p:txBody>
      </p:sp>
      <p:sp>
        <p:nvSpPr>
          <p:cNvPr id="4" name="角丸四角形吹き出し 3"/>
          <p:cNvSpPr/>
          <p:nvPr/>
        </p:nvSpPr>
        <p:spPr>
          <a:xfrm>
            <a:off x="2555776" y="1340768"/>
            <a:ext cx="2952328" cy="1296144"/>
          </a:xfrm>
          <a:prstGeom prst="wedgeRoundRect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000" b="1" dirty="0" smtClean="0"/>
              <a:t>技術者は見落とす</a:t>
            </a:r>
            <a:endParaRPr kumimoji="1" lang="en-US" altLang="ja-JP" sz="2000" b="1" dirty="0" smtClean="0"/>
          </a:p>
          <a:p>
            <a:pPr algn="ctr"/>
            <a:r>
              <a:rPr lang="ja-JP" altLang="en-US" sz="2000" b="1" dirty="0"/>
              <a:t>カスタマー</a:t>
            </a:r>
            <a:r>
              <a:rPr lang="ja-JP" altLang="en-US" sz="2000" b="1" dirty="0" smtClean="0"/>
              <a:t>はシステムを見ると気が変わる</a:t>
            </a:r>
            <a:endParaRPr kumimoji="1" lang="ja-JP" alt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solidFill>
                  <a:schemeClr val="tx1">
                    <a:lumMod val="85000"/>
                    <a:lumOff val="15000"/>
                  </a:schemeClr>
                </a:solidFill>
              </a:rPr>
              <a:t>ソシオ、ソーシャルの時代</a:t>
            </a:r>
            <a:endParaRPr kumimoji="1" lang="ja-JP" altLang="en-US" dirty="0"/>
          </a:p>
        </p:txBody>
      </p:sp>
      <p:sp>
        <p:nvSpPr>
          <p:cNvPr id="3" name="コンテンツ プレースホルダ 2"/>
          <p:cNvSpPr>
            <a:spLocks noGrp="1"/>
          </p:cNvSpPr>
          <p:nvPr>
            <p:ph idx="1"/>
          </p:nvPr>
        </p:nvSpPr>
        <p:spPr/>
        <p:txBody>
          <a:bodyPr>
            <a:noAutofit/>
          </a:bodyPr>
          <a:lstStyle/>
          <a:p>
            <a:pPr marL="514350" indent="-514350"/>
            <a:r>
              <a:rPr lang="ja-JP" altLang="en-US" sz="2400" dirty="0" smtClean="0">
                <a:solidFill>
                  <a:schemeClr val="tx1">
                    <a:lumMod val="85000"/>
                    <a:lumOff val="15000"/>
                  </a:schemeClr>
                </a:solidFill>
              </a:rPr>
              <a:t>ソシオ、ソーシャルの時代</a:t>
            </a:r>
            <a:endParaRPr lang="en-US" altLang="ja-JP" sz="2400" dirty="0" smtClean="0">
              <a:solidFill>
                <a:schemeClr val="tx1">
                  <a:lumMod val="85000"/>
                  <a:lumOff val="15000"/>
                </a:schemeClr>
              </a:solidFill>
            </a:endParaRPr>
          </a:p>
          <a:p>
            <a:pPr marL="914400" lvl="1" indent="-514350"/>
            <a:r>
              <a:rPr lang="ja-JP" altLang="en-US" sz="2000" dirty="0" smtClean="0">
                <a:solidFill>
                  <a:schemeClr val="tx1">
                    <a:lumMod val="85000"/>
                    <a:lumOff val="15000"/>
                  </a:schemeClr>
                </a:solidFill>
              </a:rPr>
              <a:t>前提条件</a:t>
            </a:r>
            <a:endParaRPr lang="en-US" altLang="ja-JP" sz="2000" dirty="0" smtClean="0">
              <a:solidFill>
                <a:schemeClr val="tx1">
                  <a:lumMod val="85000"/>
                  <a:lumOff val="15000"/>
                </a:schemeClr>
              </a:solidFill>
            </a:endParaRPr>
          </a:p>
          <a:p>
            <a:pPr marL="1314450" lvl="2" indent="-514350">
              <a:buFont typeface="+mj-lt"/>
              <a:buAutoNum type="arabicPeriod"/>
            </a:pPr>
            <a:r>
              <a:rPr lang="en-US" altLang="ja-JP" sz="1800" dirty="0" smtClean="0">
                <a:solidFill>
                  <a:schemeClr val="tx1">
                    <a:lumMod val="85000"/>
                    <a:lumOff val="15000"/>
                  </a:schemeClr>
                </a:solidFill>
              </a:rPr>
              <a:t>IT</a:t>
            </a:r>
            <a:r>
              <a:rPr lang="ja-JP" altLang="en-US" sz="1800" dirty="0" smtClean="0">
                <a:solidFill>
                  <a:schemeClr val="tx1">
                    <a:lumMod val="85000"/>
                    <a:lumOff val="15000"/>
                  </a:schemeClr>
                </a:solidFill>
              </a:rPr>
              <a:t>なくして社会は成り立たない。</a:t>
            </a:r>
            <a:r>
              <a:rPr lang="en-US" altLang="ja-JP" sz="1800" dirty="0" smtClean="0">
                <a:solidFill>
                  <a:schemeClr val="tx1">
                    <a:lumMod val="85000"/>
                    <a:lumOff val="15000"/>
                  </a:schemeClr>
                </a:solidFill>
              </a:rPr>
              <a:t>IT</a:t>
            </a:r>
            <a:r>
              <a:rPr lang="ja-JP" altLang="en-US" sz="1800" dirty="0" smtClean="0">
                <a:solidFill>
                  <a:schemeClr val="tx1">
                    <a:lumMod val="85000"/>
                    <a:lumOff val="15000"/>
                  </a:schemeClr>
                </a:solidFill>
              </a:rPr>
              <a:t>は社会インフラだ、社会の不可欠な一部だ。</a:t>
            </a:r>
            <a:endParaRPr lang="en-US" altLang="ja-JP" sz="1800" dirty="0" smtClean="0">
              <a:solidFill>
                <a:schemeClr val="tx1">
                  <a:lumMod val="85000"/>
                  <a:lumOff val="15000"/>
                </a:schemeClr>
              </a:solidFill>
            </a:endParaRPr>
          </a:p>
          <a:p>
            <a:pPr marL="1314450" lvl="2" indent="-514350">
              <a:buFont typeface="+mj-lt"/>
              <a:buAutoNum type="arabicPeriod"/>
            </a:pPr>
            <a:r>
              <a:rPr lang="en-US" altLang="ja-JP" sz="1800" dirty="0" smtClean="0">
                <a:solidFill>
                  <a:schemeClr val="tx1">
                    <a:lumMod val="85000"/>
                    <a:lumOff val="15000"/>
                  </a:schemeClr>
                </a:solidFill>
              </a:rPr>
              <a:t>IT</a:t>
            </a:r>
            <a:r>
              <a:rPr lang="ja-JP" altLang="en-US" sz="1800" dirty="0" smtClean="0">
                <a:solidFill>
                  <a:schemeClr val="tx1">
                    <a:lumMod val="85000"/>
                    <a:lumOff val="15000"/>
                  </a:schemeClr>
                </a:solidFill>
              </a:rPr>
              <a:t>が社会を変える・動かす：スマート・モブズ、 アラブの春、ウォールストリート占拠、反日暴動</a:t>
            </a:r>
            <a:endParaRPr lang="en-US" altLang="ja-JP" sz="1800" dirty="0" smtClean="0">
              <a:solidFill>
                <a:schemeClr val="tx1">
                  <a:lumMod val="85000"/>
                  <a:lumOff val="15000"/>
                </a:schemeClr>
              </a:solidFill>
            </a:endParaRPr>
          </a:p>
          <a:p>
            <a:pPr marL="914400" lvl="1" indent="-514350"/>
            <a:r>
              <a:rPr lang="ja-JP" altLang="en-US" sz="2400" dirty="0" smtClean="0">
                <a:solidFill>
                  <a:schemeClr val="tx1">
                    <a:lumMod val="85000"/>
                    <a:lumOff val="15000"/>
                  </a:schemeClr>
                </a:solidFill>
              </a:rPr>
              <a:t>アプリ： </a:t>
            </a:r>
            <a:r>
              <a:rPr lang="en-US" altLang="ja-JP" sz="2400" dirty="0" smtClean="0">
                <a:solidFill>
                  <a:schemeClr val="tx1">
                    <a:lumMod val="85000"/>
                    <a:lumOff val="15000"/>
                  </a:schemeClr>
                </a:solidFill>
              </a:rPr>
              <a:t>SNS, </a:t>
            </a:r>
            <a:r>
              <a:rPr lang="ja-JP" altLang="en-US" sz="2400" dirty="0" smtClean="0">
                <a:solidFill>
                  <a:schemeClr val="tx1">
                    <a:lumMod val="85000"/>
                    <a:lumOff val="15000"/>
                  </a:schemeClr>
                </a:solidFill>
              </a:rPr>
              <a:t>ケータイ、スマートフォン、ゲーミフィケーション</a:t>
            </a:r>
            <a:r>
              <a:rPr lang="en-US" altLang="ja-JP" sz="2400" dirty="0" smtClean="0">
                <a:solidFill>
                  <a:schemeClr val="tx1">
                    <a:lumMod val="85000"/>
                    <a:lumOff val="15000"/>
                  </a:schemeClr>
                </a:solidFill>
              </a:rPr>
              <a:t>….</a:t>
            </a:r>
            <a:r>
              <a:rPr lang="ja-JP" altLang="en-US" sz="2400" dirty="0" smtClean="0">
                <a:solidFill>
                  <a:schemeClr val="tx1">
                    <a:lumMod val="85000"/>
                    <a:lumOff val="15000"/>
                  </a:schemeClr>
                </a:solidFill>
              </a:rPr>
              <a:t>　</a:t>
            </a:r>
            <a:endParaRPr lang="en-US" altLang="ja-JP" sz="2400" dirty="0" smtClean="0">
              <a:solidFill>
                <a:schemeClr val="tx1">
                  <a:lumMod val="85000"/>
                  <a:lumOff val="15000"/>
                </a:schemeClr>
              </a:solidFill>
            </a:endParaRPr>
          </a:p>
          <a:p>
            <a:pPr marL="914400" lvl="1" indent="-514350"/>
            <a:r>
              <a:rPr lang="ja-JP" altLang="en-US" sz="2400" dirty="0" smtClean="0">
                <a:solidFill>
                  <a:schemeClr val="tx1">
                    <a:lumMod val="85000"/>
                    <a:lumOff val="15000"/>
                  </a:schemeClr>
                </a:solidFill>
              </a:rPr>
              <a:t>もう、アプリという概念さえ古い</a:t>
            </a:r>
            <a:endParaRPr lang="en-US" altLang="ja-JP" sz="2400" dirty="0" smtClean="0">
              <a:solidFill>
                <a:schemeClr val="tx1">
                  <a:lumMod val="85000"/>
                  <a:lumOff val="15000"/>
                </a:schemeClr>
              </a:solidFill>
            </a:endParaRPr>
          </a:p>
          <a:p>
            <a:pPr marL="914400" lvl="1" indent="-514350"/>
            <a:r>
              <a:rPr lang="ja-JP" altLang="en-US" sz="2400" dirty="0" smtClean="0">
                <a:solidFill>
                  <a:schemeClr val="tx1">
                    <a:lumMod val="85000"/>
                    <a:lumOff val="15000"/>
                  </a:schemeClr>
                </a:solidFill>
              </a:rPr>
              <a:t>アプリからサービスへ</a:t>
            </a:r>
            <a:endParaRPr lang="en-US" altLang="ja-JP" sz="2400" dirty="0" smtClean="0">
              <a:solidFill>
                <a:schemeClr val="tx1">
                  <a:lumMod val="85000"/>
                  <a:lumOff val="15000"/>
                </a:schemeClr>
              </a:solidFill>
            </a:endParaRPr>
          </a:p>
          <a:p>
            <a:pPr marL="514350" indent="-514350"/>
            <a:r>
              <a:rPr lang="ja-JP" altLang="en-US" sz="2400" dirty="0" smtClean="0">
                <a:solidFill>
                  <a:schemeClr val="tx1">
                    <a:lumMod val="85000"/>
                    <a:lumOff val="15000"/>
                  </a:schemeClr>
                </a:solidFill>
              </a:rPr>
              <a:t>ユーザは一般大衆</a:t>
            </a:r>
            <a:endParaRPr lang="en-US" altLang="ja-JP" sz="2400" dirty="0" smtClean="0">
              <a:solidFill>
                <a:schemeClr val="tx1">
                  <a:lumMod val="85000"/>
                  <a:lumOff val="15000"/>
                </a:schemeClr>
              </a:solidFill>
            </a:endParaRPr>
          </a:p>
          <a:p>
            <a:pPr marL="514350" indent="-514350"/>
            <a:r>
              <a:rPr lang="ja-JP" altLang="en-US" sz="2400" dirty="0" smtClean="0">
                <a:solidFill>
                  <a:schemeClr val="tx1">
                    <a:lumMod val="85000"/>
                    <a:lumOff val="15000"/>
                  </a:schemeClr>
                </a:solidFill>
              </a:rPr>
              <a:t>ユーザ中心の時代</a:t>
            </a:r>
            <a:endParaRPr lang="en-US" altLang="ja-JP" sz="2400" dirty="0" smtClean="0">
              <a:solidFill>
                <a:schemeClr val="tx1">
                  <a:lumMod val="85000"/>
                  <a:lumOff val="15000"/>
                </a:schemeClr>
              </a:solidFill>
            </a:endParaRPr>
          </a:p>
        </p:txBody>
      </p:sp>
    </p:spTree>
    <p:extLst>
      <p:ext uri="{BB962C8B-B14F-4D97-AF65-F5344CB8AC3E}">
        <p14:creationId xmlns:p14="http://schemas.microsoft.com/office/powerpoint/2010/main" val="1775329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Up-front </a:t>
            </a:r>
            <a:r>
              <a:rPr lang="ja-JP" altLang="en-US" dirty="0" smtClean="0"/>
              <a:t>時代の失敗談 </a:t>
            </a:r>
            <a:r>
              <a:rPr lang="en-US" altLang="ja-JP" dirty="0" smtClean="0"/>
              <a:t>1</a:t>
            </a:r>
            <a:endParaRPr kumimoji="1" lang="ja-JP" altLang="en-US" dirty="0"/>
          </a:p>
        </p:txBody>
      </p:sp>
      <p:sp>
        <p:nvSpPr>
          <p:cNvPr id="3" name="コンテンツ プレースホルダー 2"/>
          <p:cNvSpPr>
            <a:spLocks noGrp="1"/>
          </p:cNvSpPr>
          <p:nvPr>
            <p:ph idx="1"/>
          </p:nvPr>
        </p:nvSpPr>
        <p:spPr/>
        <p:txBody>
          <a:bodyPr>
            <a:noAutofit/>
          </a:bodyPr>
          <a:lstStyle/>
          <a:p>
            <a:r>
              <a:rPr kumimoji="1" lang="ja-JP" altLang="en-US" sz="2400" dirty="0" smtClean="0"/>
              <a:t>ＰＸ</a:t>
            </a:r>
            <a:r>
              <a:rPr lang="ja-JP" altLang="en-US" sz="2400" dirty="0"/>
              <a:t>と</a:t>
            </a:r>
            <a:r>
              <a:rPr lang="ja-JP" altLang="en-US" sz="2400" dirty="0" smtClean="0"/>
              <a:t>いう形式的技法のシステムを開発・構築。</a:t>
            </a:r>
            <a:r>
              <a:rPr lang="en-US" altLang="ja-JP" sz="2400" dirty="0" smtClean="0"/>
              <a:t>PX</a:t>
            </a:r>
            <a:r>
              <a:rPr lang="ja-JP" altLang="en-US" sz="2400" dirty="0" smtClean="0"/>
              <a:t>によるプログラムの生成が可能となったのが、１９８４，５年ころのこと</a:t>
            </a:r>
            <a:endParaRPr lang="en-US" altLang="ja-JP" sz="2400" dirty="0" smtClean="0"/>
          </a:p>
          <a:p>
            <a:r>
              <a:rPr lang="ja-JP" altLang="en-US" sz="2400" dirty="0" smtClean="0"/>
              <a:t>最初の本格的実例として、命題論理シーケント計算系の完全性定理を </a:t>
            </a:r>
            <a:r>
              <a:rPr lang="en-US" altLang="ja-JP" sz="2400" dirty="0" smtClean="0"/>
              <a:t>PX </a:t>
            </a:r>
            <a:r>
              <a:rPr lang="ja-JP" altLang="en-US" sz="2400" dirty="0" smtClean="0"/>
              <a:t>の </a:t>
            </a:r>
            <a:r>
              <a:rPr lang="en-US" altLang="ja-JP" sz="2400" dirty="0" smtClean="0"/>
              <a:t>proof checker </a:t>
            </a:r>
            <a:r>
              <a:rPr lang="ja-JP" altLang="en-US" sz="2400" dirty="0" smtClean="0"/>
              <a:t>を使い形式的に証明</a:t>
            </a:r>
            <a:endParaRPr lang="en-US" altLang="ja-JP" sz="2400" dirty="0" smtClean="0"/>
          </a:p>
          <a:p>
            <a:r>
              <a:rPr lang="en-US" altLang="ja-JP" sz="2400" dirty="0" smtClean="0"/>
              <a:t>PX</a:t>
            </a:r>
            <a:r>
              <a:rPr lang="ja-JP" altLang="en-US" sz="2400" dirty="0" smtClean="0"/>
              <a:t>は作成された形式的証明から、命題論理真偽判定兼定理証明系を自動生成した</a:t>
            </a:r>
            <a:endParaRPr lang="en-US" altLang="ja-JP" sz="2400" dirty="0" smtClean="0"/>
          </a:p>
          <a:p>
            <a:r>
              <a:rPr lang="ja-JP" altLang="en-US" sz="2400" dirty="0" smtClean="0"/>
              <a:t>それは、当時としては、コンピュータが形式的証明から自動生成した最大級で、飛びぬけて本格的なプログラムであり、同時に、形式的に妥当性が証明された世界最初の</a:t>
            </a:r>
            <a:r>
              <a:rPr lang="ja-JP" altLang="en-US" sz="2400" u="sng" dirty="0" smtClean="0"/>
              <a:t>絶対</a:t>
            </a:r>
            <a:r>
              <a:rPr lang="ja-JP" altLang="en-US" sz="2400" u="sng" dirty="0"/>
              <a:t>に</a:t>
            </a:r>
            <a:r>
              <a:rPr lang="ja-JP" altLang="en-US" sz="2400" u="sng" dirty="0" smtClean="0"/>
              <a:t>バグがない</a:t>
            </a:r>
            <a:r>
              <a:rPr lang="ja-JP" altLang="en-US" sz="2400" dirty="0" smtClean="0"/>
              <a:t>定理証明系</a:t>
            </a:r>
            <a:r>
              <a:rPr lang="en-US" altLang="ja-JP" sz="2400" dirty="0" smtClean="0"/>
              <a:t>(theorem </a:t>
            </a:r>
            <a:r>
              <a:rPr lang="en-US" altLang="ja-JP" sz="2400" dirty="0" err="1" smtClean="0"/>
              <a:t>prover</a:t>
            </a:r>
            <a:r>
              <a:rPr lang="en-US" altLang="ja-JP" sz="2400" dirty="0" smtClean="0"/>
              <a:t>)</a:t>
            </a:r>
            <a:r>
              <a:rPr lang="ja-JP" altLang="en-US" sz="2400" dirty="0" smtClean="0"/>
              <a:t>である</a:t>
            </a:r>
            <a:endParaRPr lang="en-US" altLang="ja-JP" sz="2400" dirty="0" smtClean="0"/>
          </a:p>
          <a:p>
            <a:r>
              <a:rPr lang="ja-JP" altLang="en-US" sz="2400" dirty="0" smtClean="0"/>
              <a:t>はず</a:t>
            </a:r>
            <a:r>
              <a:rPr lang="ja-JP" altLang="en-US" sz="2400" dirty="0"/>
              <a:t>だったのだ</a:t>
            </a:r>
            <a:r>
              <a:rPr lang="ja-JP" altLang="en-US" sz="2400" dirty="0" smtClean="0"/>
              <a:t>が</a:t>
            </a:r>
            <a:r>
              <a:rPr lang="en-US" altLang="ja-JP" sz="2400" dirty="0" smtClean="0"/>
              <a:t>….</a:t>
            </a:r>
          </a:p>
        </p:txBody>
      </p:sp>
    </p:spTree>
    <p:extLst>
      <p:ext uri="{BB962C8B-B14F-4D97-AF65-F5344CB8AC3E}">
        <p14:creationId xmlns:p14="http://schemas.microsoft.com/office/powerpoint/2010/main" val="11837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Up-front </a:t>
            </a:r>
            <a:r>
              <a:rPr lang="ja-JP" altLang="en-US" dirty="0" smtClean="0"/>
              <a:t>時代の失敗談 </a:t>
            </a:r>
            <a:r>
              <a:rPr lang="en-US" altLang="ja-JP" dirty="0" smtClean="0"/>
              <a:t>2</a:t>
            </a:r>
            <a:r>
              <a:rPr lang="ja-JP" altLang="en-US" dirty="0" smtClean="0"/>
              <a:t> </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en-US" sz="2400" dirty="0" smtClean="0"/>
              <a:t>大きな達成</a:t>
            </a:r>
            <a:r>
              <a:rPr lang="ja-JP" altLang="en-US" sz="2400" dirty="0"/>
              <a:t>観に包まれながら</a:t>
            </a:r>
            <a:r>
              <a:rPr lang="ja-JP" altLang="en-US" sz="2400" dirty="0" smtClean="0"/>
              <a:t>、バグが絶対にないはずの、その定理証明</a:t>
            </a:r>
            <a:r>
              <a:rPr lang="ja-JP" altLang="en-US" sz="2400" dirty="0"/>
              <a:t>系に、恒真な命題論理式を入力し、リターンキーを叩いた林が見たものは</a:t>
            </a:r>
            <a:r>
              <a:rPr lang="en-US" altLang="ja-JP" sz="2400" dirty="0"/>
              <a:t>…</a:t>
            </a:r>
            <a:endParaRPr lang="en-US" altLang="ja-JP" sz="2000" dirty="0"/>
          </a:p>
          <a:p>
            <a:r>
              <a:rPr lang="ja-JP" altLang="en-US" sz="4400" dirty="0"/>
              <a:t>バグ！</a:t>
            </a:r>
            <a:r>
              <a:rPr lang="ja-JP" altLang="en-US" sz="4400" dirty="0" smtClean="0"/>
              <a:t>！？？？？</a:t>
            </a:r>
            <a:r>
              <a:rPr lang="en-US" altLang="ja-JP" sz="4400" dirty="0" smtClean="0"/>
              <a:t>…</a:t>
            </a:r>
            <a:endParaRPr lang="en-US" altLang="ja-JP" sz="4400" dirty="0"/>
          </a:p>
          <a:p>
            <a:pPr lvl="1"/>
            <a:r>
              <a:rPr lang="ja-JP" altLang="en-US" sz="2000" dirty="0"/>
              <a:t>入力した命題</a:t>
            </a:r>
            <a:r>
              <a:rPr lang="ja-JP" altLang="en-US" sz="2000" dirty="0" smtClean="0"/>
              <a:t>式のシーケント計算系での証明</a:t>
            </a:r>
            <a:r>
              <a:rPr lang="ja-JP" altLang="en-US" sz="2000" dirty="0"/>
              <a:t>を表現する、</a:t>
            </a:r>
            <a:r>
              <a:rPr lang="en-US" altLang="ja-JP" sz="2000" dirty="0"/>
              <a:t>LISP</a:t>
            </a:r>
            <a:r>
              <a:rPr lang="ja-JP" altLang="en-US" sz="2000" dirty="0"/>
              <a:t>のＳ式が出力されるはずなのに、自動合成された定理証明系は、それを恒真でないと判断</a:t>
            </a:r>
            <a:r>
              <a:rPr lang="ja-JP" altLang="en-US" sz="2000" dirty="0" smtClean="0"/>
              <a:t>し「反例」を</a:t>
            </a:r>
            <a:r>
              <a:rPr lang="ja-JP" altLang="en-US" sz="2000" dirty="0"/>
              <a:t>出力</a:t>
            </a:r>
            <a:r>
              <a:rPr lang="ja-JP" altLang="en-US" sz="2000" dirty="0" smtClean="0"/>
              <a:t>した</a:t>
            </a:r>
            <a:endParaRPr lang="en-US" altLang="ja-JP" sz="2000" dirty="0"/>
          </a:p>
          <a:p>
            <a:r>
              <a:rPr lang="ja-JP" altLang="en-US" sz="2400" dirty="0" smtClean="0">
                <a:solidFill>
                  <a:schemeClr val="tx1">
                    <a:lumMod val="85000"/>
                    <a:lumOff val="15000"/>
                  </a:schemeClr>
                </a:solidFill>
              </a:rPr>
              <a:t>つまり</a:t>
            </a:r>
            <a:r>
              <a:rPr lang="ja-JP" altLang="en-US" sz="2400" dirty="0">
                <a:solidFill>
                  <a:schemeClr val="tx1">
                    <a:lumMod val="85000"/>
                    <a:lumOff val="15000"/>
                  </a:schemeClr>
                </a:solidFill>
              </a:rPr>
              <a:t>、形式的</a:t>
            </a:r>
            <a:r>
              <a:rPr lang="ja-JP" altLang="en-US" sz="2400" dirty="0" smtClean="0">
                <a:solidFill>
                  <a:schemeClr val="tx1">
                    <a:lumMod val="85000"/>
                    <a:lumOff val="15000"/>
                  </a:schemeClr>
                </a:solidFill>
              </a:rPr>
              <a:t>に妥当性が保証された筈のプログラム</a:t>
            </a:r>
            <a:r>
              <a:rPr lang="ja-JP" altLang="en-US" sz="2400" dirty="0">
                <a:solidFill>
                  <a:schemeClr val="tx1">
                    <a:lumMod val="85000"/>
                    <a:lumOff val="15000"/>
                  </a:schemeClr>
                </a:solidFill>
              </a:rPr>
              <a:t>にバグが</a:t>
            </a:r>
            <a:r>
              <a:rPr lang="ja-JP" altLang="en-US" sz="2400" dirty="0" smtClean="0">
                <a:solidFill>
                  <a:schemeClr val="tx1">
                    <a:lumMod val="85000"/>
                    <a:lumOff val="15000"/>
                  </a:schemeClr>
                </a:solidFill>
              </a:rPr>
              <a:t>あった！！！！？？？？</a:t>
            </a:r>
            <a:endParaRPr lang="en-US" altLang="ja-JP" sz="2400" dirty="0">
              <a:solidFill>
                <a:schemeClr val="tx1">
                  <a:lumMod val="85000"/>
                  <a:lumOff val="15000"/>
                </a:schemeClr>
              </a:solidFill>
            </a:endParaRPr>
          </a:p>
        </p:txBody>
      </p:sp>
    </p:spTree>
    <p:extLst>
      <p:ext uri="{BB962C8B-B14F-4D97-AF65-F5344CB8AC3E}">
        <p14:creationId xmlns:p14="http://schemas.microsoft.com/office/powerpoint/2010/main" val="3309299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Up-front </a:t>
            </a:r>
            <a:r>
              <a:rPr lang="ja-JP" altLang="en-US" dirty="0" smtClean="0"/>
              <a:t>時代</a:t>
            </a:r>
            <a:r>
              <a:rPr lang="ja-JP" altLang="en-US" dirty="0"/>
              <a:t>の失敗談 </a:t>
            </a:r>
            <a:r>
              <a:rPr lang="en-US" altLang="ja-JP" dirty="0" smtClean="0"/>
              <a:t>3</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sz="2400" dirty="0" smtClean="0"/>
              <a:t>当初はＰＸのバグと考えたが、</a:t>
            </a:r>
            <a:r>
              <a:rPr lang="ja-JP" altLang="en-US" sz="2400" dirty="0"/>
              <a:t>どうしても</a:t>
            </a:r>
            <a:r>
              <a:rPr lang="ja-JP" altLang="en-US" sz="2400" dirty="0" smtClean="0"/>
              <a:t>バグが</a:t>
            </a:r>
            <a:r>
              <a:rPr lang="ja-JP" altLang="en-US" sz="2400" dirty="0"/>
              <a:t>見つからない</a:t>
            </a:r>
            <a:r>
              <a:rPr lang="ja-JP" altLang="en-US" sz="2400" dirty="0" smtClean="0"/>
              <a:t>。様々な試みの末、</a:t>
            </a:r>
            <a:r>
              <a:rPr lang="en-US" altLang="ja-JP" sz="2400" dirty="0" smtClean="0"/>
              <a:t>PX</a:t>
            </a:r>
            <a:r>
              <a:rPr lang="ja-JP" altLang="en-US" sz="2400" dirty="0"/>
              <a:t>では</a:t>
            </a:r>
            <a:r>
              <a:rPr lang="ja-JP" altLang="en-US" sz="2400" dirty="0" smtClean="0"/>
              <a:t>なく、命題シーケント計算系を定義するコードにバグを発見。つまり、「仕様」の間違いだった</a:t>
            </a:r>
            <a:endParaRPr lang="en-US" altLang="ja-JP" sz="2400" dirty="0" smtClean="0"/>
          </a:p>
          <a:p>
            <a:r>
              <a:rPr lang="ja-JP" altLang="en-US" sz="2400" dirty="0" smtClean="0"/>
              <a:t>「形式仕様の</a:t>
            </a:r>
            <a:r>
              <a:rPr lang="ja-JP" altLang="en-US" sz="2400" dirty="0"/>
              <a:t>バグ</a:t>
            </a:r>
            <a:r>
              <a:rPr lang="ja-JP" altLang="en-US" sz="2400" dirty="0" smtClean="0"/>
              <a:t>」の可能性は知っていたが、そんなに簡単に起きるとは思ってなかった。しかも、やってみると定義・仕様のデバグは大変に面倒だった</a:t>
            </a:r>
            <a:endParaRPr lang="en-US" altLang="ja-JP" sz="2400" dirty="0" smtClean="0"/>
          </a:p>
          <a:p>
            <a:r>
              <a:rPr lang="ja-JP" altLang="en-US" sz="2400" dirty="0" smtClean="0"/>
              <a:t>理論的には指摘されていた「仕様のバグ」が、形式的技法にとって解決すべき現実的問題になることが、この頃から、世界各地の検証プロジェクトで実際に認識され始めていた。論文になったもので、有名なのは、</a:t>
            </a:r>
            <a:r>
              <a:rPr lang="en-US" altLang="ja-JP" sz="2400" dirty="0" smtClean="0"/>
              <a:t>Viper </a:t>
            </a:r>
            <a:r>
              <a:rPr lang="ja-JP" altLang="en-US" sz="2400" dirty="0" smtClean="0"/>
              <a:t>チップ検証プロジェクトについての </a:t>
            </a:r>
            <a:r>
              <a:rPr lang="en-US" altLang="ja-JP" sz="2400" dirty="0" err="1" smtClean="0"/>
              <a:t>Avra</a:t>
            </a:r>
            <a:r>
              <a:rPr lang="en-US" altLang="ja-JP" sz="2400" dirty="0" smtClean="0"/>
              <a:t> Cohn </a:t>
            </a:r>
            <a:r>
              <a:rPr lang="ja-JP" altLang="en-US" sz="2400" dirty="0" smtClean="0"/>
              <a:t>の報告</a:t>
            </a:r>
            <a:r>
              <a:rPr lang="en-US" altLang="ja-JP" sz="2400" dirty="0"/>
              <a:t>:</a:t>
            </a:r>
            <a:r>
              <a:rPr lang="en-US" altLang="ja-JP" sz="2400" dirty="0" smtClean="0"/>
              <a:t> </a:t>
            </a:r>
            <a:r>
              <a:rPr lang="en-US" altLang="ja-JP" sz="2400" dirty="0"/>
              <a:t>The Notion of Proof in Hardware Verification (1989</a:t>
            </a:r>
            <a:r>
              <a:rPr lang="en-US" altLang="ja-JP" sz="2400" dirty="0" smtClean="0"/>
              <a:t>)</a:t>
            </a:r>
          </a:p>
          <a:p>
            <a:pPr marL="0" indent="0">
              <a:buNone/>
            </a:pPr>
            <a:endParaRPr lang="en-US" altLang="ja-JP" dirty="0" smtClean="0"/>
          </a:p>
        </p:txBody>
      </p:sp>
    </p:spTree>
    <p:extLst>
      <p:ext uri="{BB962C8B-B14F-4D97-AF65-F5344CB8AC3E}">
        <p14:creationId xmlns:p14="http://schemas.microsoft.com/office/powerpoint/2010/main" val="4080510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Up-front </a:t>
            </a:r>
            <a:r>
              <a:rPr lang="ja-JP" altLang="en-US" dirty="0" smtClean="0"/>
              <a:t>時代</a:t>
            </a:r>
            <a:r>
              <a:rPr lang="ja-JP" altLang="en-US" dirty="0"/>
              <a:t>の</a:t>
            </a:r>
            <a:r>
              <a:rPr lang="ja-JP" altLang="en-US" dirty="0" smtClean="0"/>
              <a:t>失敗談 </a:t>
            </a:r>
            <a:r>
              <a:rPr lang="en-US" altLang="ja-JP" dirty="0" smtClean="0"/>
              <a:t>4</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sz="2400" dirty="0" smtClean="0"/>
              <a:t>林のこの経験は、これらの経験の一つだった</a:t>
            </a:r>
            <a:endParaRPr lang="en-US" altLang="ja-JP" sz="2400" dirty="0" smtClean="0"/>
          </a:p>
          <a:p>
            <a:pPr lvl="1"/>
            <a:r>
              <a:rPr lang="en-US" altLang="ja-JP" sz="2400" dirty="0" smtClean="0"/>
              <a:t>Cohn </a:t>
            </a:r>
            <a:r>
              <a:rPr lang="ja-JP" altLang="en-US" sz="2400" dirty="0" smtClean="0"/>
              <a:t>が指摘したように、形式的技法に、テストや仕様のアニメーションなどの旧来のデバグ技法を組み合わせることにより、</a:t>
            </a:r>
            <a:r>
              <a:rPr lang="ja-JP" altLang="en-US" sz="2400" dirty="0"/>
              <a:t>仕様</a:t>
            </a:r>
            <a:r>
              <a:rPr lang="ja-JP" altLang="en-US" sz="2400" dirty="0" smtClean="0"/>
              <a:t>のバグの問題、つまり、</a:t>
            </a:r>
            <a:r>
              <a:rPr lang="en-US" altLang="ja-JP" sz="2400" dirty="0" smtClean="0"/>
              <a:t>Validation </a:t>
            </a:r>
            <a:r>
              <a:rPr lang="ja-JP" altLang="en-US" sz="2400" dirty="0" smtClean="0"/>
              <a:t>の問題は大幅に低減できる</a:t>
            </a:r>
            <a:endParaRPr lang="en-US" altLang="ja-JP" sz="2400" dirty="0" smtClean="0"/>
          </a:p>
          <a:p>
            <a:pPr lvl="1"/>
            <a:r>
              <a:rPr lang="ja-JP" altLang="en-US" sz="2400" dirty="0" smtClean="0"/>
              <a:t>林も後に「証明アニメーション」の名称で提唱することになった「形式的証明をデバッグする方法」で、この問題を乗り切った。しかし、その時には</a:t>
            </a:r>
            <a:r>
              <a:rPr lang="ja-JP" altLang="en-US" sz="2400" dirty="0"/>
              <a:t>公表</a:t>
            </a:r>
            <a:r>
              <a:rPr lang="ja-JP" altLang="en-US" sz="2400" dirty="0" smtClean="0"/>
              <a:t>しなかった</a:t>
            </a:r>
            <a:endParaRPr lang="en-US" altLang="ja-JP" sz="2400" dirty="0" smtClean="0"/>
          </a:p>
          <a:p>
            <a:r>
              <a:rPr lang="ja-JP" altLang="en-US" sz="2400" dirty="0" smtClean="0"/>
              <a:t>形式的技法に本質的な現実的障害があることに衝撃をうけつつも、ＰＸプロジェクト</a:t>
            </a:r>
            <a:r>
              <a:rPr lang="ja-JP" altLang="en-US" sz="2400" dirty="0"/>
              <a:t>が</a:t>
            </a:r>
            <a:r>
              <a:rPr lang="ja-JP" altLang="en-US" sz="2400" dirty="0" smtClean="0"/>
              <a:t>海外で評価されたため、その評価に安住して、この問題を長い間無視してしまった。これは生涯最大の失敗の一つ</a:t>
            </a:r>
            <a:endParaRPr lang="en-US" altLang="ja-JP" sz="2400" dirty="0" smtClean="0"/>
          </a:p>
          <a:p>
            <a:endParaRPr lang="en-US" altLang="ja-JP" dirty="0" smtClean="0"/>
          </a:p>
        </p:txBody>
      </p:sp>
    </p:spTree>
    <p:extLst>
      <p:ext uri="{BB962C8B-B14F-4D97-AF65-F5344CB8AC3E}">
        <p14:creationId xmlns:p14="http://schemas.microsoft.com/office/powerpoint/2010/main" val="4103717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chemeClr val="tx1">
                    <a:lumMod val="85000"/>
                    <a:lumOff val="15000"/>
                  </a:schemeClr>
                </a:solidFill>
              </a:rPr>
              <a:t>テクノ・ソシオとアジャイルの時代</a:t>
            </a:r>
            <a:r>
              <a:rPr lang="ja-JP" altLang="en-US" sz="2800" dirty="0" smtClean="0"/>
              <a:t>「失敗談」 </a:t>
            </a:r>
            <a:r>
              <a:rPr lang="en-US" altLang="ja-JP" sz="2800" dirty="0" smtClean="0"/>
              <a:t>1</a:t>
            </a:r>
            <a:endParaRPr kumimoji="1" lang="ja-JP" altLang="en-US" sz="2800" dirty="0"/>
          </a:p>
        </p:txBody>
      </p:sp>
      <p:sp>
        <p:nvSpPr>
          <p:cNvPr id="3" name="コンテンツ プレースホルダー 2"/>
          <p:cNvSpPr>
            <a:spLocks noGrp="1"/>
          </p:cNvSpPr>
          <p:nvPr>
            <p:ph idx="1"/>
          </p:nvPr>
        </p:nvSpPr>
        <p:spPr/>
        <p:txBody>
          <a:bodyPr>
            <a:normAutofit fontScale="92500"/>
          </a:bodyPr>
          <a:lstStyle/>
          <a:p>
            <a:r>
              <a:rPr lang="en-US" altLang="ja-JP" sz="2400" dirty="0" smtClean="0"/>
              <a:t>PX</a:t>
            </a:r>
            <a:r>
              <a:rPr lang="ja-JP" altLang="en-US" sz="2400" dirty="0" smtClean="0"/>
              <a:t>の時代は、京大数理解析研究所の助手だったので研究が世界的に評価されれば、それでよかった。学生たちも研究者になりたい人が多数派</a:t>
            </a:r>
            <a:endParaRPr lang="en-US" altLang="ja-JP" sz="2400" dirty="0" smtClean="0"/>
          </a:p>
          <a:p>
            <a:r>
              <a:rPr lang="ja-JP" altLang="en-US" sz="2400" dirty="0" smtClean="0"/>
              <a:t>その後、龍谷大学理工助教授に転職し、形式的技法は現実世界で実用的たりえるのか、つまり、龍谷の学生たちに教えて意味があるのか。それが重要な問となった</a:t>
            </a:r>
            <a:endParaRPr lang="en-US" altLang="ja-JP" sz="2400" dirty="0" smtClean="0"/>
          </a:p>
          <a:p>
            <a:r>
              <a:rPr lang="ja-JP" altLang="en-US" sz="2400" dirty="0" smtClean="0"/>
              <a:t>そのため「プログラム検証論」という教科書の執筆に際して、形式的技法の実用</a:t>
            </a:r>
            <a:r>
              <a:rPr lang="ja-JP" altLang="en-US" sz="2400" dirty="0"/>
              <a:t>例</a:t>
            </a:r>
            <a:r>
              <a:rPr lang="ja-JP" altLang="en-US" sz="2400" dirty="0" smtClean="0"/>
              <a:t>の調査を行った</a:t>
            </a:r>
            <a:endParaRPr lang="en-US" altLang="ja-JP" sz="2400" dirty="0"/>
          </a:p>
          <a:p>
            <a:r>
              <a:rPr lang="ja-JP" altLang="en-US" sz="2400" dirty="0" smtClean="0"/>
              <a:t>その調査の結果もあり、執筆していく内に、「形式仕様のバグ」の問題が、どんどん大きく意識され、</a:t>
            </a:r>
            <a:r>
              <a:rPr lang="en-US" altLang="ja-JP" sz="2400" dirty="0" smtClean="0"/>
              <a:t>Verification </a:t>
            </a:r>
            <a:r>
              <a:rPr lang="ja-JP" altLang="en-US" sz="2400" dirty="0" smtClean="0"/>
              <a:t>（仕様に対する正しさの検証）より </a:t>
            </a:r>
            <a:r>
              <a:rPr lang="en-US" altLang="ja-JP" sz="2400" dirty="0" smtClean="0"/>
              <a:t>Validation(</a:t>
            </a:r>
            <a:r>
              <a:rPr lang="ja-JP" altLang="en-US" sz="2400" dirty="0" smtClean="0"/>
              <a:t>要求･要件</a:t>
            </a:r>
            <a:r>
              <a:rPr lang="en-US" altLang="ja-JP" sz="2400" dirty="0" smtClean="0"/>
              <a:t>&amp;</a:t>
            </a:r>
            <a:r>
              <a:rPr lang="ja-JP" altLang="en-US" sz="2400" dirty="0" smtClean="0"/>
              <a:t>仕様の正しさの検証）の問題の方が現実的には大きくなるという結論に到達</a:t>
            </a:r>
            <a:endParaRPr lang="en-US" altLang="ja-JP" sz="2400" dirty="0" smtClean="0"/>
          </a:p>
          <a:p>
            <a:endParaRPr lang="en-US" altLang="ja-JP" sz="2400" dirty="0" smtClean="0"/>
          </a:p>
          <a:p>
            <a:endParaRPr lang="en-US" altLang="ja-JP" sz="2400" dirty="0" smtClean="0"/>
          </a:p>
        </p:txBody>
      </p:sp>
    </p:spTree>
    <p:extLst>
      <p:ext uri="{BB962C8B-B14F-4D97-AF65-F5344CB8AC3E}">
        <p14:creationId xmlns:p14="http://schemas.microsoft.com/office/powerpoint/2010/main" val="358384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現在の林は</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ja-JP" altLang="en-US" dirty="0" smtClean="0"/>
              <a:t>これから詳しくお話しますが、現在の林の研究・教育の分野は、</a:t>
            </a:r>
            <a:r>
              <a:rPr lang="ja-JP" altLang="en-US" dirty="0" smtClean="0"/>
              <a:t>人文学、基本的には歴史学です：</a:t>
            </a:r>
            <a:endParaRPr lang="en-US" altLang="ja-JP" dirty="0" smtClean="0"/>
          </a:p>
          <a:p>
            <a:pPr lvl="1"/>
            <a:r>
              <a:rPr lang="ja-JP" altLang="en-US" dirty="0" smtClean="0"/>
              <a:t>近代性・近代化の歴史学的社会学的研究</a:t>
            </a:r>
            <a:endParaRPr lang="en-US" altLang="ja-JP" dirty="0" smtClean="0"/>
          </a:p>
          <a:p>
            <a:pPr lvl="2"/>
            <a:r>
              <a:rPr lang="ja-JP" altLang="en-US" dirty="0" smtClean="0"/>
              <a:t>情報歴史社会学</a:t>
            </a:r>
            <a:endParaRPr lang="en-US" altLang="ja-JP" dirty="0" smtClean="0"/>
          </a:p>
          <a:p>
            <a:pPr lvl="2"/>
            <a:r>
              <a:rPr lang="ja-JP" altLang="en-US" dirty="0"/>
              <a:t>日本</a:t>
            </a:r>
            <a:r>
              <a:rPr lang="ja-JP" altLang="en-US" dirty="0" smtClean="0"/>
              <a:t>思想史：京都学派の歴史学的研究</a:t>
            </a:r>
            <a:endParaRPr lang="en-US" altLang="ja-JP" dirty="0" smtClean="0"/>
          </a:p>
          <a:p>
            <a:pPr lvl="3"/>
            <a:r>
              <a:rPr lang="en-US" altLang="ja-JP" dirty="0" smtClean="0">
                <a:hlinkClick r:id="rId2"/>
              </a:rPr>
              <a:t>2011</a:t>
            </a:r>
            <a:r>
              <a:rPr lang="ja-JP" altLang="en-US" dirty="0" smtClean="0">
                <a:hlinkClick r:id="rId2"/>
              </a:rPr>
              <a:t>年　西田幾多郎・田辺元記念講演</a:t>
            </a:r>
            <a:endParaRPr lang="en-US" altLang="ja-JP" dirty="0" smtClean="0"/>
          </a:p>
          <a:p>
            <a:pPr lvl="3"/>
            <a:r>
              <a:rPr lang="ja-JP" altLang="en-US" dirty="0" smtClean="0">
                <a:hlinkClick r:id="rId3" action="ppaction://hlinkfile"/>
              </a:rPr>
              <a:t>岩波「思想」</a:t>
            </a:r>
            <a:r>
              <a:rPr lang="en-US" altLang="ja-JP" dirty="0">
                <a:hlinkClick r:id="rId3" action="ppaction://hlinkfile"/>
              </a:rPr>
              <a:t> 2012</a:t>
            </a:r>
            <a:r>
              <a:rPr lang="ja-JP" altLang="en-US" dirty="0">
                <a:hlinkClick r:id="rId3" action="ppaction://hlinkfile"/>
              </a:rPr>
              <a:t>年</a:t>
            </a:r>
            <a:r>
              <a:rPr lang="en-US" altLang="ja-JP" dirty="0">
                <a:hlinkClick r:id="rId3" action="ppaction://hlinkfile"/>
              </a:rPr>
              <a:t>1</a:t>
            </a:r>
            <a:r>
              <a:rPr lang="ja-JP" altLang="en-US" dirty="0" smtClean="0">
                <a:hlinkClick r:id="rId3" action="ppaction://hlinkfile"/>
              </a:rPr>
              <a:t>月田辺元特集論文</a:t>
            </a:r>
            <a:endParaRPr lang="en-US" altLang="ja-JP" dirty="0" smtClean="0"/>
          </a:p>
          <a:p>
            <a:pPr lvl="3"/>
            <a:r>
              <a:rPr lang="ja-JP" altLang="en-US" dirty="0" smtClean="0"/>
              <a:t>など。他の論文なども林晋ブログに掲載してあり</a:t>
            </a:r>
            <a:r>
              <a:rPr lang="ja-JP" altLang="en-US" dirty="0"/>
              <a:t>ます。</a:t>
            </a:r>
            <a:endParaRPr lang="en-US" altLang="ja-JP" dirty="0" smtClean="0"/>
          </a:p>
          <a:p>
            <a:pPr lvl="2"/>
            <a:r>
              <a:rPr lang="ja-JP" altLang="en-US" dirty="0" smtClean="0"/>
              <a:t>数学思想史：これも一次資料ベースの研究</a:t>
            </a:r>
            <a:endParaRPr lang="en-US" altLang="ja-JP" dirty="0"/>
          </a:p>
          <a:p>
            <a:pPr lvl="1"/>
            <a:r>
              <a:rPr lang="ja-JP" altLang="en-US" dirty="0" smtClean="0"/>
              <a:t>デジタル・ヒューマニティ</a:t>
            </a:r>
            <a:endParaRPr lang="en-US" altLang="ja-JP" dirty="0" smtClean="0"/>
          </a:p>
          <a:p>
            <a:pPr lvl="2"/>
            <a:r>
              <a:rPr lang="ja-JP" altLang="en-US" dirty="0">
                <a:hlinkClick r:id="rId4"/>
              </a:rPr>
              <a:t>ＳＭＡＲＴ－ＧＳ</a:t>
            </a:r>
            <a:r>
              <a:rPr lang="ja-JP" altLang="en-US" dirty="0" smtClean="0"/>
              <a:t>の開発</a:t>
            </a:r>
            <a:endParaRPr lang="en-US" altLang="ja-JP" dirty="0" smtClean="0"/>
          </a:p>
          <a:p>
            <a:pPr lvl="2"/>
            <a:r>
              <a:rPr lang="ja-JP" altLang="en-US" dirty="0">
                <a:hlinkClick r:id="rId5"/>
              </a:rPr>
              <a:t>京都</a:t>
            </a:r>
            <a:r>
              <a:rPr lang="ja-JP" altLang="en-US" dirty="0" smtClean="0">
                <a:hlinkClick r:id="rId5"/>
              </a:rPr>
              <a:t>学派アーカイブ</a:t>
            </a:r>
            <a:r>
              <a:rPr lang="ja-JP" altLang="en-US" dirty="0" smtClean="0"/>
              <a:t>の構築</a:t>
            </a:r>
            <a:endParaRPr lang="en-US" altLang="ja-JP" dirty="0" smtClean="0"/>
          </a:p>
          <a:p>
            <a:pPr lvl="1"/>
            <a:endParaRPr lang="en-US" altLang="ja-JP" dirty="0" smtClean="0"/>
          </a:p>
          <a:p>
            <a:pPr lvl="1"/>
            <a:endParaRPr lang="en-US" altLang="ja-JP" dirty="0" smtClean="0"/>
          </a:p>
          <a:p>
            <a:pPr lvl="1"/>
            <a:endParaRPr lang="en-US" altLang="ja-JP" dirty="0" smtClean="0"/>
          </a:p>
        </p:txBody>
      </p:sp>
    </p:spTree>
    <p:extLst>
      <p:ext uri="{BB962C8B-B14F-4D97-AF65-F5344CB8AC3E}">
        <p14:creationId xmlns:p14="http://schemas.microsoft.com/office/powerpoint/2010/main" val="1526045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chemeClr val="tx1">
                    <a:lumMod val="85000"/>
                    <a:lumOff val="15000"/>
                  </a:schemeClr>
                </a:solidFill>
              </a:rPr>
              <a:t>テクノ・ソシオとアジャイルの時代</a:t>
            </a:r>
            <a:r>
              <a:rPr lang="ja-JP" altLang="en-US" sz="2800" dirty="0" smtClean="0"/>
              <a:t>「失敗談」 </a:t>
            </a:r>
            <a:r>
              <a:rPr lang="en-US" altLang="ja-JP" sz="2800" dirty="0" smtClean="0"/>
              <a:t>2</a:t>
            </a:r>
            <a:endParaRPr kumimoji="1" lang="ja-JP" altLang="en-US" sz="2800" dirty="0"/>
          </a:p>
        </p:txBody>
      </p:sp>
      <p:sp>
        <p:nvSpPr>
          <p:cNvPr id="3" name="コンテンツ プレースホルダー 2"/>
          <p:cNvSpPr>
            <a:spLocks noGrp="1"/>
          </p:cNvSpPr>
          <p:nvPr>
            <p:ph idx="1"/>
          </p:nvPr>
        </p:nvSpPr>
        <p:spPr/>
        <p:txBody>
          <a:bodyPr>
            <a:normAutofit fontScale="92500" lnSpcReduction="10000"/>
          </a:bodyPr>
          <a:lstStyle/>
          <a:p>
            <a:r>
              <a:rPr lang="ja-JP" altLang="en-US" sz="2400" dirty="0" smtClean="0"/>
              <a:t>胃潰瘍になるのではないかと思うほど悩んだ挙句、結局、それまでの </a:t>
            </a:r>
            <a:r>
              <a:rPr lang="en-US" altLang="ja-JP" sz="2400" dirty="0"/>
              <a:t>V</a:t>
            </a:r>
            <a:r>
              <a:rPr lang="en-US" altLang="ja-JP" sz="2400" dirty="0" smtClean="0"/>
              <a:t>erification </a:t>
            </a:r>
            <a:r>
              <a:rPr lang="ja-JP" altLang="en-US" sz="2400" dirty="0" smtClean="0"/>
              <a:t>中心の形式的技法の研究を放棄し、</a:t>
            </a:r>
            <a:r>
              <a:rPr lang="en-US" altLang="ja-JP" sz="2400" dirty="0"/>
              <a:t>V</a:t>
            </a:r>
            <a:r>
              <a:rPr lang="en-US" altLang="ja-JP" sz="2400" dirty="0" smtClean="0"/>
              <a:t>alidation </a:t>
            </a:r>
            <a:r>
              <a:rPr lang="ja-JP" altLang="en-US" sz="2400" dirty="0" smtClean="0"/>
              <a:t>中心の研究にシフトすることを決意</a:t>
            </a:r>
            <a:endParaRPr lang="en-US" altLang="ja-JP" sz="2400" dirty="0" smtClean="0"/>
          </a:p>
          <a:p>
            <a:r>
              <a:rPr lang="ja-JP" altLang="en-US" sz="2400" dirty="0" smtClean="0"/>
              <a:t>ちょうど</a:t>
            </a:r>
            <a:r>
              <a:rPr lang="ja-JP" altLang="en-US" sz="2400" dirty="0"/>
              <a:t>その</a:t>
            </a:r>
            <a:r>
              <a:rPr lang="ja-JP" altLang="en-US" sz="2400" dirty="0" smtClean="0"/>
              <a:t>ころ神戸大工学部に転職。形式的証明やその中の定義の </a:t>
            </a:r>
            <a:r>
              <a:rPr lang="en-US" altLang="ja-JP" sz="2400" dirty="0" smtClean="0"/>
              <a:t>validation </a:t>
            </a:r>
            <a:r>
              <a:rPr lang="ja-JP" altLang="en-US" sz="2400" dirty="0" smtClean="0"/>
              <a:t>の技術「証明アニメーション」を考えて提唱。しかし、神戸大の学生も興味を示さない。そこで、そのころ日本でも流行りだしていた ＵＭＬ，アジャイル、要求工学の研究を始める</a:t>
            </a:r>
            <a:endParaRPr lang="en-US" altLang="ja-JP" sz="2400" dirty="0" smtClean="0"/>
          </a:p>
          <a:p>
            <a:r>
              <a:rPr lang="ja-JP" altLang="en-US" sz="2400" dirty="0" smtClean="0"/>
              <a:t>その結果、学生たちと</a:t>
            </a:r>
            <a:r>
              <a:rPr lang="en-US" altLang="ja-JP" sz="2400" dirty="0" smtClean="0"/>
              <a:t>SMART</a:t>
            </a:r>
            <a:r>
              <a:rPr lang="ja-JP" altLang="en-US" sz="2400" dirty="0" smtClean="0"/>
              <a:t>という</a:t>
            </a:r>
            <a:r>
              <a:rPr lang="en-US" altLang="ja-JP" sz="2400" dirty="0" smtClean="0"/>
              <a:t>UML2.0</a:t>
            </a:r>
            <a:r>
              <a:rPr lang="ja-JP" altLang="en-US" sz="2400" dirty="0" smtClean="0"/>
              <a:t>実行可能モデラｰを開発。これは、</a:t>
            </a:r>
            <a:r>
              <a:rPr lang="en-US" altLang="ja-JP" sz="2400" dirty="0" smtClean="0"/>
              <a:t>UML </a:t>
            </a:r>
            <a:r>
              <a:rPr lang="ja-JP" altLang="en-US" sz="2400" dirty="0" smtClean="0"/>
              <a:t>モデルを要求仕様と考え、それを</a:t>
            </a:r>
            <a:r>
              <a:rPr lang="en-US" altLang="ja-JP" sz="2400" dirty="0" smtClean="0"/>
              <a:t>K. </a:t>
            </a:r>
            <a:r>
              <a:rPr lang="ja-JP" altLang="en-US" sz="2400" dirty="0" smtClean="0"/>
              <a:t>ベック流のテストケースの実行の失敗例から、</a:t>
            </a:r>
            <a:r>
              <a:rPr lang="en-US" altLang="ja-JP" sz="2400" dirty="0" smtClean="0"/>
              <a:t>Eclipse </a:t>
            </a:r>
            <a:r>
              <a:rPr lang="ja-JP" altLang="en-US" sz="2400" dirty="0" smtClean="0"/>
              <a:t>のクイックフィックスのような仕組みを使って、半自動でインタラクティブに生成していくもの</a:t>
            </a:r>
            <a:endParaRPr lang="en-US" altLang="ja-JP" sz="2400" dirty="0" smtClean="0"/>
          </a:p>
          <a:p>
            <a:pPr lvl="1"/>
            <a:r>
              <a:rPr lang="ja-JP" altLang="en-US" sz="2000" dirty="0" smtClean="0"/>
              <a:t>エアコンの赤外線リモコンの制御プログラム程度だと、リターンキーのヒットを続け、シグナルなどの名前を入力するだけで作成できた</a:t>
            </a:r>
            <a:r>
              <a:rPr lang="ja-JP" altLang="en-US" sz="2000" dirty="0"/>
              <a:t>（</a:t>
            </a:r>
            <a:r>
              <a:rPr lang="en-US" altLang="ja-JP" sz="2000" dirty="0" err="1" smtClean="0"/>
              <a:t>Statechart</a:t>
            </a:r>
            <a:r>
              <a:rPr lang="en-US" altLang="ja-JP" sz="2000" dirty="0" smtClean="0"/>
              <a:t> </a:t>
            </a:r>
            <a:r>
              <a:rPr lang="ja-JP" altLang="en-US" sz="2000" dirty="0" smtClean="0"/>
              <a:t>のセマンティカルなクックフィックスを持っていたから）</a:t>
            </a:r>
            <a:endParaRPr lang="en-US" altLang="ja-JP" sz="2000" dirty="0" smtClean="0"/>
          </a:p>
        </p:txBody>
      </p:sp>
    </p:spTree>
    <p:extLst>
      <p:ext uri="{BB962C8B-B14F-4D97-AF65-F5344CB8AC3E}">
        <p14:creationId xmlns:p14="http://schemas.microsoft.com/office/powerpoint/2010/main" val="105863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2800" dirty="0">
                <a:solidFill>
                  <a:schemeClr val="tx1">
                    <a:lumMod val="85000"/>
                    <a:lumOff val="15000"/>
                  </a:schemeClr>
                </a:solidFill>
              </a:rPr>
              <a:t>テクノ・ソシオとアジャイルの時代</a:t>
            </a:r>
            <a:r>
              <a:rPr lang="ja-JP" altLang="en-US" sz="2800" dirty="0" smtClean="0"/>
              <a:t>「失敗談」 </a:t>
            </a:r>
            <a:r>
              <a:rPr lang="en-US" altLang="ja-JP" sz="2800" dirty="0"/>
              <a:t>3</a:t>
            </a:r>
            <a:endParaRPr kumimoji="1" lang="ja-JP" altLang="en-US" sz="2800" dirty="0"/>
          </a:p>
        </p:txBody>
      </p:sp>
      <p:sp>
        <p:nvSpPr>
          <p:cNvPr id="3" name="コンテンツ プレースホルダー 2"/>
          <p:cNvSpPr>
            <a:spLocks noGrp="1"/>
          </p:cNvSpPr>
          <p:nvPr>
            <p:ph idx="1"/>
          </p:nvPr>
        </p:nvSpPr>
        <p:spPr/>
        <p:txBody>
          <a:bodyPr>
            <a:normAutofit lnSpcReduction="10000"/>
          </a:bodyPr>
          <a:lstStyle/>
          <a:p>
            <a:r>
              <a:rPr lang="ja-JP" altLang="en-US" sz="2400" dirty="0" smtClean="0"/>
              <a:t>このころ、偶然に「マクドナルド化する社会」という社会学の本を読み、それが</a:t>
            </a:r>
            <a:r>
              <a:rPr lang="ja-JP" altLang="en-US" sz="2400" dirty="0"/>
              <a:t>提起</a:t>
            </a:r>
            <a:r>
              <a:rPr lang="ja-JP" altLang="en-US" sz="2400" dirty="0" smtClean="0"/>
              <a:t>する問題</a:t>
            </a:r>
            <a:r>
              <a:rPr lang="ja-JP" altLang="en-US" sz="2400" dirty="0"/>
              <a:t>と、</a:t>
            </a:r>
            <a:r>
              <a:rPr lang="ja-JP" altLang="en-US" sz="2400" dirty="0" smtClean="0"/>
              <a:t>自分がソフトウェア工学で直面していた問題との類似性に驚く</a:t>
            </a:r>
            <a:endParaRPr lang="en-US" altLang="ja-JP" sz="2400" dirty="0" smtClean="0"/>
          </a:p>
          <a:p>
            <a:r>
              <a:rPr lang="ja-JP" altLang="en-US" sz="2400" dirty="0" smtClean="0"/>
              <a:t>以後、社会学の勉強を始め、社会学における実質合理と形式合理の対立軸と、</a:t>
            </a:r>
            <a:r>
              <a:rPr lang="en-US" altLang="ja-JP" sz="2400" dirty="0" smtClean="0"/>
              <a:t>validation </a:t>
            </a:r>
            <a:r>
              <a:rPr lang="en-US" altLang="ja-JP" sz="2400" dirty="0" err="1" smtClean="0"/>
              <a:t>v.s</a:t>
            </a:r>
            <a:r>
              <a:rPr lang="en-US" altLang="ja-JP" sz="2400" dirty="0" smtClean="0"/>
              <a:t>. verification </a:t>
            </a:r>
            <a:r>
              <a:rPr lang="ja-JP" altLang="en-US" sz="2400" dirty="0" smtClean="0"/>
              <a:t>の関係が同一であることに気づくなどして、ソフトウェアを「装置」「機械」とみなす観点から「社会的存在」とみなすようになる</a:t>
            </a:r>
            <a:endParaRPr lang="en-US" altLang="ja-JP" sz="2400" dirty="0" smtClean="0"/>
          </a:p>
          <a:p>
            <a:r>
              <a:rPr lang="ja-JP" altLang="en-US" sz="2400" dirty="0" smtClean="0"/>
              <a:t>この</a:t>
            </a:r>
            <a:r>
              <a:rPr lang="ja-JP" altLang="en-US" sz="2400" dirty="0"/>
              <a:t>時代には開発･研究では失敗していないが</a:t>
            </a:r>
            <a:r>
              <a:rPr lang="ja-JP" altLang="en-US" sz="2400" dirty="0" smtClean="0"/>
              <a:t>、</a:t>
            </a:r>
            <a:r>
              <a:rPr lang="en-US" altLang="ja-JP" sz="2400" dirty="0" smtClean="0"/>
              <a:t>SMART</a:t>
            </a:r>
            <a:r>
              <a:rPr lang="ja-JP" altLang="en-US" sz="2400" dirty="0" smtClean="0"/>
              <a:t>の開発</a:t>
            </a:r>
            <a:r>
              <a:rPr lang="ja-JP" altLang="en-US" sz="2400" dirty="0"/>
              <a:t>が佳境に入ったころに京大文学研究科に転職し、開発が続けられず、企業や大学の研究室に無料で提供して開発を続けてもらおうと交渉するも</a:t>
            </a:r>
            <a:r>
              <a:rPr lang="ja-JP" altLang="en-US" sz="2400" dirty="0">
                <a:solidFill>
                  <a:srgbClr val="FF0000"/>
                </a:solidFill>
              </a:rPr>
              <a:t>失敗</a:t>
            </a:r>
            <a:r>
              <a:rPr lang="ja-JP" altLang="en-US" sz="2400" dirty="0"/>
              <a:t>。今でも、こんなシステムは他にはないはずなのに、残念</a:t>
            </a:r>
            <a:r>
              <a:rPr lang="en-US" altLang="ja-JP" sz="2400" dirty="0" smtClean="0"/>
              <a:t>….</a:t>
            </a:r>
            <a:endParaRPr lang="en-US" altLang="ja-JP" sz="2400" dirty="0"/>
          </a:p>
          <a:p>
            <a:endParaRPr lang="en-US" altLang="ja-JP" sz="2400" dirty="0" smtClean="0"/>
          </a:p>
          <a:p>
            <a:pPr marL="0" indent="0">
              <a:buNone/>
            </a:pPr>
            <a:endParaRPr lang="en-US" altLang="ja-JP" sz="2400" dirty="0" smtClean="0"/>
          </a:p>
          <a:p>
            <a:endParaRPr lang="en-US" altLang="ja-JP" sz="2400" dirty="0" smtClean="0"/>
          </a:p>
          <a:p>
            <a:endParaRPr lang="en-US" altLang="ja-JP" sz="2400" dirty="0" smtClean="0"/>
          </a:p>
        </p:txBody>
      </p:sp>
    </p:spTree>
    <p:extLst>
      <p:ext uri="{BB962C8B-B14F-4D97-AF65-F5344CB8AC3E}">
        <p14:creationId xmlns:p14="http://schemas.microsoft.com/office/powerpoint/2010/main" val="4002346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solidFill>
                  <a:schemeClr val="tx1">
                    <a:lumMod val="85000"/>
                    <a:lumOff val="15000"/>
                  </a:schemeClr>
                </a:solidFill>
              </a:rPr>
              <a:t>ソシオ、ソーシャルの</a:t>
            </a:r>
            <a:r>
              <a:rPr lang="ja-JP" altLang="en-US" dirty="0" smtClean="0">
                <a:solidFill>
                  <a:schemeClr val="tx1">
                    <a:lumMod val="85000"/>
                    <a:lumOff val="15000"/>
                  </a:schemeClr>
                </a:solidFill>
              </a:rPr>
              <a:t>時代の失敗談 </a:t>
            </a:r>
            <a:r>
              <a:rPr lang="en-US" altLang="ja-JP" dirty="0" smtClean="0">
                <a:solidFill>
                  <a:schemeClr val="tx1">
                    <a:lumMod val="85000"/>
                    <a:lumOff val="15000"/>
                  </a:schemeClr>
                </a:solidFill>
              </a:rPr>
              <a:t>1</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ja-JP" altLang="en-US" dirty="0" smtClean="0"/>
              <a:t>神戸大時代は、副業で引き受けていた岩波文庫の仕事を通して</a:t>
            </a:r>
            <a:r>
              <a:rPr lang="ja-JP" altLang="en-US" dirty="0" smtClean="0"/>
              <a:t>、</a:t>
            </a:r>
            <a:r>
              <a:rPr lang="ja-JP" altLang="en-US" dirty="0"/>
              <a:t>学生時代一度はプロになろうと</a:t>
            </a:r>
            <a:r>
              <a:rPr lang="ja-JP" altLang="en-US" dirty="0" smtClean="0"/>
              <a:t>して失敗した数学史</a:t>
            </a:r>
            <a:r>
              <a:rPr lang="ja-JP" altLang="en-US" dirty="0"/>
              <a:t>の</a:t>
            </a:r>
            <a:r>
              <a:rPr lang="ja-JP" altLang="en-US" dirty="0" smtClean="0"/>
              <a:t>仕事</a:t>
            </a:r>
            <a:r>
              <a:rPr lang="ja-JP" altLang="en-US" dirty="0"/>
              <a:t>に</a:t>
            </a:r>
            <a:r>
              <a:rPr lang="ja-JP" altLang="en-US" dirty="0" smtClean="0"/>
              <a:t>のめり込み始めた時代でもある</a:t>
            </a:r>
            <a:endParaRPr lang="ja-JP" altLang="en-US" dirty="0"/>
          </a:p>
          <a:p>
            <a:r>
              <a:rPr lang="ja-JP" altLang="en-US" dirty="0" smtClean="0"/>
              <a:t>結果、昼</a:t>
            </a:r>
            <a:r>
              <a:rPr lang="ja-JP" altLang="en-US" dirty="0"/>
              <a:t>はソフトウェア工</a:t>
            </a:r>
            <a:r>
              <a:rPr lang="ja-JP" altLang="en-US" dirty="0" smtClean="0"/>
              <a:t>学者、夜は歴史家という風になる。これが京大文への転職の理由となった</a:t>
            </a:r>
            <a:endParaRPr lang="en-US" altLang="ja-JP" dirty="0" smtClean="0"/>
          </a:p>
          <a:p>
            <a:r>
              <a:rPr kumimoji="1" lang="ja-JP" altLang="en-US" dirty="0" smtClean="0"/>
              <a:t>そのころ</a:t>
            </a:r>
            <a:r>
              <a:rPr kumimoji="1" lang="en-US" altLang="ja-JP" dirty="0" smtClean="0"/>
              <a:t>FGCS</a:t>
            </a:r>
            <a:r>
              <a:rPr kumimoji="1" lang="ja-JP" altLang="en-US" dirty="0" smtClean="0"/>
              <a:t>を通して知っていた</a:t>
            </a:r>
            <a:r>
              <a:rPr lang="ja-JP" altLang="en-US" dirty="0" smtClean="0"/>
              <a:t>黒川利明氏</a:t>
            </a:r>
            <a:r>
              <a:rPr lang="en-US" altLang="ja-JP" dirty="0" smtClean="0"/>
              <a:t>(</a:t>
            </a:r>
            <a:r>
              <a:rPr lang="ja-JP" altLang="en-US" dirty="0" smtClean="0"/>
              <a:t>当時</a:t>
            </a:r>
            <a:r>
              <a:rPr lang="en-US" altLang="ja-JP" dirty="0" smtClean="0"/>
              <a:t>CSK</a:t>
            </a:r>
            <a:r>
              <a:rPr lang="ja-JP" altLang="en-US" dirty="0" err="1" smtClean="0"/>
              <a:t>、</a:t>
            </a:r>
            <a:r>
              <a:rPr lang="ja-JP" altLang="en-US" dirty="0" smtClean="0"/>
              <a:t>現在</a:t>
            </a:r>
            <a:r>
              <a:rPr lang="en-US" altLang="ja-JP" dirty="0" smtClean="0"/>
              <a:t>KIT</a:t>
            </a:r>
            <a:r>
              <a:rPr lang="ja-JP" altLang="en-US" dirty="0" smtClean="0"/>
              <a:t>）の紹介で、文部科学省科学技術政策研究所</a:t>
            </a:r>
            <a:r>
              <a:rPr lang="en-US" altLang="ja-JP" dirty="0" smtClean="0"/>
              <a:t>(NISTEP)</a:t>
            </a:r>
            <a:r>
              <a:rPr lang="ja-JP" altLang="en-US" dirty="0" smtClean="0"/>
              <a:t>の客員研究員となり、</a:t>
            </a:r>
            <a:r>
              <a:rPr lang="en-US" altLang="ja-JP" dirty="0" smtClean="0"/>
              <a:t>IT</a:t>
            </a:r>
            <a:r>
              <a:rPr lang="ja-JP" altLang="en-US" dirty="0" smtClean="0"/>
              <a:t>振興策を研究し始める</a:t>
            </a:r>
            <a:endParaRPr lang="en-US" altLang="ja-JP" dirty="0" smtClean="0"/>
          </a:p>
          <a:p>
            <a:r>
              <a:rPr lang="ja-JP" altLang="en-US" dirty="0" smtClean="0"/>
              <a:t>この時代に書いたのが、</a:t>
            </a:r>
            <a:r>
              <a:rPr lang="en-US" altLang="ja-JP" dirty="0">
                <a:hlinkClick r:id="rId3"/>
              </a:rPr>
              <a:t> SPI Japan </a:t>
            </a:r>
            <a:r>
              <a:rPr lang="en-US" altLang="ja-JP" dirty="0" smtClean="0">
                <a:hlinkClick r:id="rId3"/>
              </a:rPr>
              <a:t>2012</a:t>
            </a:r>
            <a:r>
              <a:rPr lang="ja-JP" altLang="en-US" dirty="0" smtClean="0">
                <a:hlinkClick r:id="rId3"/>
              </a:rPr>
              <a:t>のページ</a:t>
            </a:r>
            <a:r>
              <a:rPr lang="ja-JP" altLang="en-US" dirty="0" smtClean="0"/>
              <a:t>の基調講演概略に</a:t>
            </a:r>
            <a:r>
              <a:rPr lang="en-US" altLang="ja-JP" dirty="0" smtClean="0"/>
              <a:t>PDF</a:t>
            </a:r>
            <a:r>
              <a:rPr lang="ja-JP" altLang="en-US" dirty="0" smtClean="0"/>
              <a:t>版の</a:t>
            </a:r>
            <a:r>
              <a:rPr lang="en-US" altLang="ja-JP" dirty="0" smtClean="0"/>
              <a:t>URL</a:t>
            </a:r>
            <a:r>
              <a:rPr lang="ja-JP" altLang="en-US" dirty="0" smtClean="0"/>
              <a:t>をつけた三つのレポート</a:t>
            </a:r>
            <a:endParaRPr kumimoji="1" lang="ja-JP" altLang="en-US" dirty="0"/>
          </a:p>
        </p:txBody>
      </p:sp>
    </p:spTree>
    <p:extLst>
      <p:ext uri="{BB962C8B-B14F-4D97-AF65-F5344CB8AC3E}">
        <p14:creationId xmlns:p14="http://schemas.microsoft.com/office/powerpoint/2010/main" val="13967315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solidFill>
                  <a:schemeClr val="tx1">
                    <a:lumMod val="85000"/>
                    <a:lumOff val="15000"/>
                  </a:schemeClr>
                </a:solidFill>
              </a:rPr>
              <a:t>ソシオ、ソーシャルの</a:t>
            </a:r>
            <a:r>
              <a:rPr lang="ja-JP" altLang="en-US" dirty="0" smtClean="0">
                <a:solidFill>
                  <a:schemeClr val="tx1">
                    <a:lumMod val="85000"/>
                    <a:lumOff val="15000"/>
                  </a:schemeClr>
                </a:solidFill>
              </a:rPr>
              <a:t>時代の失敗談 </a:t>
            </a:r>
            <a:r>
              <a:rPr lang="en-US" altLang="ja-JP" dirty="0">
                <a:solidFill>
                  <a:schemeClr val="tx1">
                    <a:lumMod val="85000"/>
                    <a:lumOff val="15000"/>
                  </a:schemeClr>
                </a:solidFill>
              </a:rPr>
              <a:t>2</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smtClean="0"/>
              <a:t>第</a:t>
            </a:r>
            <a:r>
              <a:rPr lang="ja-JP" altLang="en-US" dirty="0"/>
              <a:t>１</a:t>
            </a:r>
            <a:r>
              <a:rPr lang="ja-JP" altLang="en-US" dirty="0" smtClean="0"/>
              <a:t>レポート： </a:t>
            </a:r>
            <a:r>
              <a:rPr lang="en-US" altLang="ja-JP" dirty="0" smtClean="0"/>
              <a:t>Verification/Validation=</a:t>
            </a:r>
            <a:r>
              <a:rPr lang="ja-JP" altLang="en-US" dirty="0" smtClean="0"/>
              <a:t>形式合理性</a:t>
            </a:r>
            <a:r>
              <a:rPr lang="en-US" altLang="ja-JP" dirty="0" smtClean="0"/>
              <a:t>/</a:t>
            </a:r>
            <a:r>
              <a:rPr lang="ja-JP" altLang="en-US" dirty="0" smtClean="0"/>
              <a:t>実質合理性という見方をもとに、アジャヤイル開発とトヨタ生産</a:t>
            </a:r>
            <a:r>
              <a:rPr lang="ja-JP" altLang="en-US" dirty="0"/>
              <a:t>方式</a:t>
            </a:r>
            <a:r>
              <a:rPr lang="en-US" altLang="ja-JP" dirty="0" smtClean="0"/>
              <a:t>(TPS)</a:t>
            </a:r>
            <a:r>
              <a:rPr lang="ja-JP" altLang="en-US" dirty="0" smtClean="0"/>
              <a:t>の類似性を指摘し、</a:t>
            </a:r>
            <a:r>
              <a:rPr lang="en-US" altLang="ja-JP" dirty="0" smtClean="0"/>
              <a:t>TPS</a:t>
            </a:r>
            <a:r>
              <a:rPr lang="ja-JP" altLang="en-US" dirty="0" smtClean="0"/>
              <a:t>が生まれた日本では、その知恵や人材を</a:t>
            </a:r>
            <a:r>
              <a:rPr lang="en-US" altLang="ja-JP" dirty="0" smtClean="0"/>
              <a:t>IT</a:t>
            </a:r>
            <a:r>
              <a:rPr lang="ja-JP" altLang="en-US" dirty="0" smtClean="0"/>
              <a:t>に流れ込ませることにより、プロセス改善、</a:t>
            </a:r>
            <a:r>
              <a:rPr lang="ja-JP" altLang="en-US" dirty="0"/>
              <a:t>ひいて</a:t>
            </a:r>
            <a:r>
              <a:rPr lang="ja-JP" altLang="en-US" dirty="0" smtClean="0"/>
              <a:t>は</a:t>
            </a:r>
            <a:r>
              <a:rPr lang="en-US" altLang="ja-JP" dirty="0" smtClean="0"/>
              <a:t>IT</a:t>
            </a:r>
            <a:r>
              <a:rPr lang="ja-JP" altLang="en-US" dirty="0" smtClean="0"/>
              <a:t>産業の振興を一気に行うことが可能ではないか、という提言</a:t>
            </a:r>
            <a:endParaRPr lang="en-US" altLang="ja-JP" dirty="0" smtClean="0"/>
          </a:p>
          <a:p>
            <a:pPr lvl="1"/>
            <a:r>
              <a:rPr lang="ja-JP" altLang="en-US" dirty="0" smtClean="0"/>
              <a:t>アジャイル、リーンと</a:t>
            </a:r>
            <a:r>
              <a:rPr lang="en-US" altLang="ja-JP" dirty="0" smtClean="0"/>
              <a:t>TPS</a:t>
            </a:r>
            <a:r>
              <a:rPr lang="ja-JP" altLang="en-US" dirty="0" smtClean="0"/>
              <a:t>の関係を陽に指摘したものとしては、最初の方のひとつで、当時、東京と名古屋で同じようなアイデアのもとに研究会などがたちあがりつつあった。その名古屋の方（Ｔｏｙｏｔａ関係）に誘われて参加</a:t>
            </a:r>
            <a:endParaRPr lang="en-US" altLang="ja-JP" dirty="0" smtClean="0"/>
          </a:p>
          <a:p>
            <a:pPr lvl="1"/>
            <a:r>
              <a:rPr kumimoji="1" lang="ja-JP" altLang="en-US" dirty="0" smtClean="0"/>
              <a:t>最初</a:t>
            </a:r>
            <a:r>
              <a:rPr kumimoji="1" lang="ja-JP" altLang="en-US" dirty="0"/>
              <a:t>は</a:t>
            </a:r>
            <a:r>
              <a:rPr kumimoji="1" lang="ja-JP" altLang="en-US" dirty="0" smtClean="0"/>
              <a:t>、形態上の同型性に注目しただけだったが、後に、歴史的にもアジャイル・リーンのルーツが、</a:t>
            </a:r>
            <a:r>
              <a:rPr kumimoji="1" lang="en-US" altLang="ja-JP" dirty="0" smtClean="0"/>
              <a:t>TPS</a:t>
            </a:r>
            <a:r>
              <a:rPr kumimoji="1" lang="ja-JP" altLang="en-US" dirty="0" smtClean="0"/>
              <a:t>などの日本の産業力のアメリカ経営学・</a:t>
            </a:r>
            <a:r>
              <a:rPr kumimoji="1" lang="en-US" altLang="ja-JP" dirty="0" smtClean="0"/>
              <a:t>IE</a:t>
            </a:r>
            <a:r>
              <a:rPr kumimoji="1" lang="ja-JP" altLang="en-US" dirty="0" smtClean="0"/>
              <a:t>における</a:t>
            </a:r>
            <a:r>
              <a:rPr kumimoji="1" lang="en-US" altLang="ja-JP" dirty="0" smtClean="0"/>
              <a:t>80</a:t>
            </a:r>
            <a:r>
              <a:rPr kumimoji="1" lang="ja-JP" altLang="en-US" dirty="0" smtClean="0"/>
              <a:t>年代の研究にあることを知る</a:t>
            </a:r>
            <a:endParaRPr kumimoji="1" lang="ja-JP" altLang="en-US" dirty="0"/>
          </a:p>
        </p:txBody>
      </p:sp>
    </p:spTree>
    <p:extLst>
      <p:ext uri="{BB962C8B-B14F-4D97-AF65-F5344CB8AC3E}">
        <p14:creationId xmlns:p14="http://schemas.microsoft.com/office/powerpoint/2010/main" val="42497409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solidFill>
                  <a:schemeClr val="tx1">
                    <a:lumMod val="85000"/>
                    <a:lumOff val="15000"/>
                  </a:schemeClr>
                </a:solidFill>
              </a:rPr>
              <a:t>ソシオ、ソーシャルの</a:t>
            </a:r>
            <a:r>
              <a:rPr lang="ja-JP" altLang="en-US" dirty="0" smtClean="0">
                <a:solidFill>
                  <a:schemeClr val="tx1">
                    <a:lumMod val="85000"/>
                    <a:lumOff val="15000"/>
                  </a:schemeClr>
                </a:solidFill>
              </a:rPr>
              <a:t>時代の失敗談 </a:t>
            </a:r>
            <a:r>
              <a:rPr lang="en-US" altLang="ja-JP" dirty="0" smtClean="0">
                <a:solidFill>
                  <a:schemeClr val="tx1">
                    <a:lumMod val="85000"/>
                    <a:lumOff val="15000"/>
                  </a:schemeClr>
                </a:solidFill>
              </a:rPr>
              <a:t>3</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ja-JP" altLang="en-US" dirty="0" smtClean="0"/>
              <a:t>第</a:t>
            </a:r>
            <a:r>
              <a:rPr lang="en-US" altLang="ja-JP" dirty="0" smtClean="0"/>
              <a:t>2</a:t>
            </a:r>
            <a:r>
              <a:rPr lang="ja-JP" altLang="en-US" dirty="0" smtClean="0"/>
              <a:t>レポート：人材・知恵に言及しているものの、</a:t>
            </a:r>
            <a:r>
              <a:rPr lang="ja-JP" altLang="en-US" dirty="0"/>
              <a:t>第</a:t>
            </a:r>
            <a:r>
              <a:rPr lang="en-US" altLang="ja-JP" dirty="0"/>
              <a:t>1</a:t>
            </a:r>
            <a:r>
              <a:rPr lang="ja-JP" altLang="en-US" dirty="0"/>
              <a:t>レポートは、</a:t>
            </a:r>
            <a:r>
              <a:rPr lang="ja-JP" altLang="en-US" dirty="0" smtClean="0"/>
              <a:t>ソフトウェア・プロセスの改善に主眼があったが、このレポートでは、プロセスを担う人の問題に視点が移った</a:t>
            </a:r>
            <a:endParaRPr lang="en-US" altLang="ja-JP" dirty="0" smtClean="0"/>
          </a:p>
          <a:p>
            <a:r>
              <a:rPr lang="ja-JP" altLang="en-US" dirty="0" smtClean="0"/>
              <a:t>トヨタ</a:t>
            </a:r>
            <a:r>
              <a:rPr lang="ja-JP" altLang="en-US" dirty="0"/>
              <a:t>では</a:t>
            </a:r>
            <a:r>
              <a:rPr lang="ja-JP" altLang="en-US" dirty="0" smtClean="0"/>
              <a:t>社員</a:t>
            </a:r>
            <a:r>
              <a:rPr lang="ja-JP" altLang="en-US" dirty="0"/>
              <a:t>が</a:t>
            </a:r>
            <a:r>
              <a:rPr lang="ja-JP" altLang="en-US" dirty="0" smtClean="0"/>
              <a:t>「洗脳」されいるが故に、</a:t>
            </a:r>
            <a:r>
              <a:rPr lang="en-US" altLang="ja-JP" dirty="0" smtClean="0"/>
              <a:t>TPS</a:t>
            </a:r>
            <a:r>
              <a:rPr lang="ja-JP" altLang="en-US" dirty="0" smtClean="0"/>
              <a:t>が機能するように、工程を担う人たち、つまり、</a:t>
            </a:r>
            <a:r>
              <a:rPr lang="en-US" altLang="ja-JP" dirty="0" smtClean="0"/>
              <a:t>IT</a:t>
            </a:r>
            <a:r>
              <a:rPr lang="ja-JP" altLang="en-US" dirty="0" smtClean="0"/>
              <a:t>技術者のマインドを変化させないと、良いプロセスは実現できない</a:t>
            </a:r>
            <a:endParaRPr lang="en-US" altLang="ja-JP" dirty="0" smtClean="0"/>
          </a:p>
          <a:p>
            <a:r>
              <a:rPr kumimoji="1" lang="ja-JP" altLang="en-US" dirty="0"/>
              <a:t>そのため</a:t>
            </a:r>
            <a:r>
              <a:rPr kumimoji="1" lang="ja-JP" altLang="en-US" dirty="0" smtClean="0"/>
              <a:t>には、プロセスを理解するだけでなく、その背景にある「思想」まで理解して身に着けないといけない</a:t>
            </a:r>
            <a:endParaRPr kumimoji="1" lang="en-US" altLang="ja-JP" dirty="0" smtClean="0"/>
          </a:p>
          <a:p>
            <a:r>
              <a:rPr lang="ja-JP" altLang="en-US" dirty="0"/>
              <a:t>と</a:t>
            </a:r>
            <a:r>
              <a:rPr lang="ja-JP" altLang="en-US" dirty="0" smtClean="0"/>
              <a:t>いう内容だった</a:t>
            </a:r>
            <a:endParaRPr kumimoji="1" lang="ja-JP" altLang="en-US" dirty="0"/>
          </a:p>
        </p:txBody>
      </p:sp>
    </p:spTree>
    <p:extLst>
      <p:ext uri="{BB962C8B-B14F-4D97-AF65-F5344CB8AC3E}">
        <p14:creationId xmlns:p14="http://schemas.microsoft.com/office/powerpoint/2010/main" val="40316075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solidFill>
                  <a:schemeClr val="tx1">
                    <a:lumMod val="85000"/>
                    <a:lumOff val="15000"/>
                  </a:schemeClr>
                </a:solidFill>
              </a:rPr>
              <a:t>ソシオ、ソーシャルの</a:t>
            </a:r>
            <a:r>
              <a:rPr lang="ja-JP" altLang="en-US" dirty="0" smtClean="0">
                <a:solidFill>
                  <a:schemeClr val="tx1">
                    <a:lumMod val="85000"/>
                    <a:lumOff val="15000"/>
                  </a:schemeClr>
                </a:solidFill>
              </a:rPr>
              <a:t>時代の失敗談 </a:t>
            </a:r>
            <a:r>
              <a:rPr lang="en-US" altLang="ja-JP" dirty="0" smtClean="0">
                <a:solidFill>
                  <a:schemeClr val="tx1">
                    <a:lumMod val="85000"/>
                    <a:lumOff val="15000"/>
                  </a:schemeClr>
                </a:solidFill>
              </a:rPr>
              <a:t>3</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第３レポート：第１，２レポートのような提言を実現するには、まず人材が第一である</a:t>
            </a:r>
            <a:endParaRPr kumimoji="1" lang="en-US" altLang="ja-JP" dirty="0" smtClean="0"/>
          </a:p>
          <a:p>
            <a:r>
              <a:rPr kumimoji="1" lang="ja-JP" altLang="en-US" dirty="0" smtClean="0"/>
              <a:t>では、どの様な人材をどうやって、この国で育成するのか、その問題に具体的に踏み込んだのが、このレポート</a:t>
            </a:r>
            <a:endParaRPr kumimoji="1" lang="en-US" altLang="ja-JP" dirty="0" smtClean="0"/>
          </a:p>
          <a:p>
            <a:r>
              <a:rPr lang="ja-JP" altLang="en-US" dirty="0" smtClean="0"/>
              <a:t>これを書くために、内外の</a:t>
            </a:r>
            <a:r>
              <a:rPr lang="en-US" altLang="ja-JP" dirty="0" smtClean="0"/>
              <a:t>IT</a:t>
            </a:r>
            <a:r>
              <a:rPr lang="ja-JP" altLang="en-US" dirty="0" smtClean="0"/>
              <a:t>技術者や経営者</a:t>
            </a:r>
            <a:r>
              <a:rPr lang="en-US" altLang="ja-JP" dirty="0" smtClean="0"/>
              <a:t>､</a:t>
            </a:r>
            <a:r>
              <a:rPr lang="ja-JP" altLang="en-US" dirty="0" smtClean="0"/>
              <a:t>先進的大学･大学院教育などを取材、自腹（実はフライト・ポイント）で </a:t>
            </a:r>
            <a:r>
              <a:rPr lang="en-US" altLang="ja-JP" dirty="0" smtClean="0"/>
              <a:t>Google </a:t>
            </a:r>
            <a:r>
              <a:rPr lang="ja-JP" altLang="en-US" dirty="0" smtClean="0"/>
              <a:t>本社とスタンフォード大学デザイン･スクールまで取材する</a:t>
            </a:r>
            <a:endParaRPr lang="en-US" altLang="ja-JP" dirty="0" smtClean="0"/>
          </a:p>
          <a:p>
            <a:r>
              <a:rPr kumimoji="1" lang="ja-JP" altLang="en-US" dirty="0"/>
              <a:t>そして</a:t>
            </a:r>
            <a:r>
              <a:rPr kumimoji="1" lang="ja-JP" altLang="en-US" dirty="0" smtClean="0"/>
              <a:t>、</a:t>
            </a:r>
            <a:r>
              <a:rPr kumimoji="1" lang="ja-JP" altLang="en-US" b="1" dirty="0" smtClean="0">
                <a:solidFill>
                  <a:srgbClr val="FF0000"/>
                </a:solidFill>
              </a:rPr>
              <a:t>その取材中に大きな挫折を経験</a:t>
            </a:r>
            <a:endParaRPr kumimoji="1" lang="en-US" altLang="ja-JP" b="1" dirty="0" smtClean="0">
              <a:solidFill>
                <a:srgbClr val="FF0000"/>
              </a:solidFill>
            </a:endParaRPr>
          </a:p>
        </p:txBody>
      </p:sp>
    </p:spTree>
    <p:extLst>
      <p:ext uri="{BB962C8B-B14F-4D97-AF65-F5344CB8AC3E}">
        <p14:creationId xmlns:p14="http://schemas.microsoft.com/office/powerpoint/2010/main" val="15076833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solidFill>
                  <a:schemeClr val="tx1">
                    <a:lumMod val="85000"/>
                    <a:lumOff val="15000"/>
                  </a:schemeClr>
                </a:solidFill>
              </a:rPr>
              <a:t>ソシオ、ソーシャルの</a:t>
            </a:r>
            <a:r>
              <a:rPr lang="ja-JP" altLang="en-US" dirty="0" smtClean="0">
                <a:solidFill>
                  <a:schemeClr val="tx1">
                    <a:lumMod val="85000"/>
                    <a:lumOff val="15000"/>
                  </a:schemeClr>
                </a:solidFill>
              </a:rPr>
              <a:t>時代の失敗談 </a:t>
            </a:r>
            <a:r>
              <a:rPr lang="en-US" altLang="ja-JP" dirty="0">
                <a:solidFill>
                  <a:schemeClr val="tx1">
                    <a:lumMod val="85000"/>
                    <a:lumOff val="15000"/>
                  </a:schemeClr>
                </a:solidFill>
              </a:rPr>
              <a:t>4</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err="1"/>
              <a:t>はこ</a:t>
            </a:r>
            <a:r>
              <a:rPr lang="ja-JP" altLang="en-US" dirty="0" smtClean="0"/>
              <a:t>だて未来大における優れた教育システムの発案者を取材中、自分の学生たちが、彼らに教えた考え方を企業で発揮すると、それが上司に理解されず、能力を身に着けていることで</a:t>
            </a:r>
            <a:r>
              <a:rPr lang="ja-JP" altLang="en-US" dirty="0"/>
              <a:t>かえ</a:t>
            </a:r>
            <a:r>
              <a:rPr lang="ja-JP" altLang="en-US" dirty="0" smtClean="0"/>
              <a:t>って落ち込んでしまうことがあったことを思い出し（神戸大当時、学生の間で一番人気だった家電某</a:t>
            </a:r>
            <a:r>
              <a:rPr lang="en-US" altLang="ja-JP" dirty="0" smtClean="0"/>
              <a:t>Son..</a:t>
            </a:r>
            <a:r>
              <a:rPr lang="ja-JP" altLang="en-US" dirty="0" smtClean="0"/>
              <a:t>社での事例）、「良い人材を送り出しても理解されないということはありませんか？」と質問してみた。</a:t>
            </a:r>
            <a:endParaRPr lang="en-US" altLang="ja-JP" dirty="0" smtClean="0"/>
          </a:p>
          <a:p>
            <a:r>
              <a:rPr lang="ja-JP" altLang="en-US" dirty="0" smtClean="0"/>
              <a:t>その発案者が急に悲しそうな顔になり話してくれたのが、業界でも評判のよい鉄鋼系某</a:t>
            </a:r>
            <a:r>
              <a:rPr lang="en-US" altLang="ja-JP" dirty="0" smtClean="0"/>
              <a:t>S</a:t>
            </a:r>
            <a:r>
              <a:rPr lang="ja-JP" altLang="en-US" dirty="0" smtClean="0"/>
              <a:t>ソリューションズに学生を採用してもらって学生ともども喜んでいたら、その学生のお父さんが「なんだ。</a:t>
            </a:r>
            <a:r>
              <a:rPr lang="en-US" altLang="ja-JP" dirty="0" smtClean="0"/>
              <a:t>S</a:t>
            </a:r>
            <a:r>
              <a:rPr lang="ja-JP" altLang="en-US" dirty="0" smtClean="0"/>
              <a:t>と言っても鉄を作ってるのではないのか」と呟き、それを聞いた学生が落ち込んだ、という話</a:t>
            </a:r>
            <a:endParaRPr lang="en-US" altLang="ja-JP" dirty="0" smtClean="0"/>
          </a:p>
          <a:p>
            <a:r>
              <a:rPr lang="ja-JP" altLang="en-US" dirty="0" smtClean="0"/>
              <a:t>それを聞いたとき脳裡</a:t>
            </a:r>
            <a:r>
              <a:rPr lang="ja-JP" altLang="en-US" dirty="0"/>
              <a:t>に浮かんだある有名な</a:t>
            </a:r>
            <a:r>
              <a:rPr lang="ja-JP" altLang="en-US" dirty="0" smtClean="0"/>
              <a:t>画像</a:t>
            </a:r>
            <a:endParaRPr lang="en-US" altLang="ja-JP" dirty="0"/>
          </a:p>
          <a:p>
            <a:pPr marL="0" indent="0">
              <a:buNone/>
            </a:pPr>
            <a:endParaRPr kumimoji="1" lang="en-US" altLang="ja-JP" dirty="0" smtClean="0"/>
          </a:p>
        </p:txBody>
      </p:sp>
    </p:spTree>
    <p:extLst>
      <p:ext uri="{BB962C8B-B14F-4D97-AF65-F5344CB8AC3E}">
        <p14:creationId xmlns:p14="http://schemas.microsoft.com/office/powerpoint/2010/main" val="29911215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solidFill>
                  <a:schemeClr val="tx1">
                    <a:lumMod val="85000"/>
                    <a:lumOff val="15000"/>
                  </a:schemeClr>
                </a:solidFill>
              </a:rPr>
              <a:t>ソシオ、ソーシャルの</a:t>
            </a:r>
            <a:r>
              <a:rPr lang="ja-JP" altLang="en-US" dirty="0" smtClean="0">
                <a:solidFill>
                  <a:schemeClr val="tx1">
                    <a:lumMod val="85000"/>
                    <a:lumOff val="15000"/>
                  </a:schemeClr>
                </a:solidFill>
              </a:rPr>
              <a:t>時代の失敗談 </a:t>
            </a:r>
            <a:r>
              <a:rPr lang="en-US" altLang="ja-JP" dirty="0" smtClean="0">
                <a:solidFill>
                  <a:schemeClr val="tx1">
                    <a:lumMod val="85000"/>
                    <a:lumOff val="15000"/>
                  </a:schemeClr>
                </a:solidFill>
              </a:rPr>
              <a:t>5</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en-US" dirty="0" smtClean="0"/>
              <a:t>太平洋戦争末期、沖縄沖に停泊する米海軍艦隊に勇猛に突っ込みながらも、猛烈な弾幕に次々と撃ち落される特攻機たち</a:t>
            </a:r>
            <a:endParaRPr lang="en-US" altLang="ja-JP" dirty="0" smtClean="0"/>
          </a:p>
          <a:p>
            <a:r>
              <a:rPr lang="ja-JP" altLang="en-US" dirty="0" smtClean="0"/>
              <a:t>幾ら人材を育成しても、社会がそれを受け入れないのでは、その人たちを傷つけてしまうだけだ</a:t>
            </a:r>
            <a:endParaRPr lang="en-US" altLang="ja-JP" dirty="0" smtClean="0"/>
          </a:p>
          <a:p>
            <a:r>
              <a:rPr lang="ja-JP" altLang="en-US" dirty="0" smtClean="0"/>
              <a:t>日本の</a:t>
            </a:r>
            <a:r>
              <a:rPr lang="en-US" altLang="ja-JP" dirty="0" smtClean="0"/>
              <a:t>IT</a:t>
            </a:r>
            <a:r>
              <a:rPr lang="ja-JP" altLang="en-US" dirty="0" smtClean="0"/>
              <a:t>の問題を、人材を生み出す人材育成の問題だと誤解し、それを改善すればすべてが解決すると安易に思っていたが、これは人材の受け手側の問題でもあり、実は、そちらの問題の方が大きいのだ</a:t>
            </a:r>
            <a:endParaRPr lang="en-US" altLang="ja-JP" dirty="0" smtClean="0"/>
          </a:p>
          <a:p>
            <a:r>
              <a:rPr lang="ja-JP" altLang="en-US" dirty="0" smtClean="0"/>
              <a:t>どのように人材育成やプロセス改善で頑張っても、受け手側が水をかけて消してしまう。これでは湿ったマキに火をつけようとする行為と変わらない</a:t>
            </a:r>
            <a:endParaRPr lang="en-US" altLang="ja-JP" dirty="0" smtClean="0"/>
          </a:p>
          <a:p>
            <a:r>
              <a:rPr lang="ja-JP" altLang="en-US" sz="4600" dirty="0" smtClean="0">
                <a:solidFill>
                  <a:srgbClr val="FF0000"/>
                </a:solidFill>
              </a:rPr>
              <a:t>徒労だ</a:t>
            </a:r>
            <a:r>
              <a:rPr lang="en-US" altLang="ja-JP" sz="4600" dirty="0" smtClean="0">
                <a:solidFill>
                  <a:srgbClr val="FF0000"/>
                </a:solidFill>
              </a:rPr>
              <a:t>…. </a:t>
            </a:r>
            <a:r>
              <a:rPr lang="ja-JP" altLang="en-US" sz="4600" dirty="0" smtClean="0">
                <a:solidFill>
                  <a:srgbClr val="FF0000"/>
                </a:solidFill>
              </a:rPr>
              <a:t>ガーン！！！</a:t>
            </a:r>
            <a:endParaRPr lang="en-US" altLang="ja-JP" sz="4600" dirty="0" smtClean="0">
              <a:solidFill>
                <a:srgbClr val="FF0000"/>
              </a:solidFill>
            </a:endParaRPr>
          </a:p>
          <a:p>
            <a:endParaRPr lang="en-US" altLang="ja-JP" dirty="0" smtClean="0"/>
          </a:p>
          <a:p>
            <a:endParaRPr kumimoji="1" lang="en-US" altLang="ja-JP" dirty="0" smtClean="0"/>
          </a:p>
        </p:txBody>
      </p:sp>
    </p:spTree>
    <p:extLst>
      <p:ext uri="{BB962C8B-B14F-4D97-AF65-F5344CB8AC3E}">
        <p14:creationId xmlns:p14="http://schemas.microsoft.com/office/powerpoint/2010/main" val="95485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もう一つの挫折１</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400" dirty="0" smtClean="0"/>
              <a:t>海外の取材では、グーグル本社と、スタンフォード大学デザイン・スクールを訪問。後者</a:t>
            </a:r>
            <a:r>
              <a:rPr lang="ja-JP" altLang="en-US" sz="2400" dirty="0"/>
              <a:t>で</a:t>
            </a:r>
            <a:r>
              <a:rPr lang="ja-JP" altLang="en-US" sz="2400" dirty="0" smtClean="0"/>
              <a:t>は、ＡＩ、そして、ＡＩ批判で有名な、ティム・ヴィノグラード教授にインタビュー。</a:t>
            </a:r>
            <a:endParaRPr lang="en-US" altLang="ja-JP" sz="2400" dirty="0" smtClean="0"/>
          </a:p>
          <a:p>
            <a:r>
              <a:rPr kumimoji="1" lang="ja-JP" altLang="en-US" sz="2400" dirty="0"/>
              <a:t>この人</a:t>
            </a:r>
            <a:r>
              <a:rPr kumimoji="1" lang="ja-JP" altLang="en-US" sz="2400" dirty="0" smtClean="0"/>
              <a:t>は、グーグルの創業者ペイジの副指導教員で、社会とソフトウェアという視点を最初に提唱した人の一人。ペイジは、そういう社会的観点からＩＴを考える分野の学生だった。</a:t>
            </a:r>
            <a:endParaRPr kumimoji="1" lang="en-US" altLang="ja-JP" sz="2400" dirty="0" smtClean="0"/>
          </a:p>
          <a:p>
            <a:r>
              <a:rPr kumimoji="1" lang="ja-JP" altLang="en-US" sz="2400" dirty="0" smtClean="0"/>
              <a:t>ドイツ、ポツダム大では、ＳＡＰの創業者ハッソ・プラトナーが、ヴィノグラードの支援を受けて、ポツダム版デザイン・スクールを作り、パロアルト流のデザイン・シンキングを移植しようとしていた。（実は、両スクールとも</a:t>
            </a:r>
            <a:r>
              <a:rPr lang="ja-JP" altLang="en-US" sz="2400" dirty="0" smtClean="0"/>
              <a:t>プラトナーが私財を寄付してできたもの。）</a:t>
            </a:r>
            <a:endParaRPr lang="en-US" altLang="ja-JP" sz="2400" dirty="0" smtClean="0"/>
          </a:p>
          <a:p>
            <a:pPr marL="0" indent="0">
              <a:buNone/>
            </a:pPr>
            <a:endParaRPr kumimoji="1" lang="ja-JP" altLang="en-US" sz="2000" dirty="0"/>
          </a:p>
        </p:txBody>
      </p:sp>
    </p:spTree>
    <p:extLst>
      <p:ext uri="{BB962C8B-B14F-4D97-AF65-F5344CB8AC3E}">
        <p14:creationId xmlns:p14="http://schemas.microsoft.com/office/powerpoint/2010/main" val="441274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もう一つの挫折２</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sz="2400" dirty="0" smtClean="0"/>
              <a:t>インタビュー前には、「ラリー・ペイジのペイジランクのアイデアの背景には、ＩＴを社会的存在として見るというヴィノグラード氏の思想があるに違いない」と考え、もし、そうならば、ドイツにならって、日本でもヴィノグラード氏を招聘して、日本でも、その思考様式、思想を学べば、ペイジの様な人材を生む一助になるだろう、という政策提言を第</a:t>
            </a:r>
            <a:r>
              <a:rPr kumimoji="1" lang="en-US" altLang="ja-JP" sz="2400" dirty="0" smtClean="0"/>
              <a:t>3</a:t>
            </a:r>
            <a:r>
              <a:rPr kumimoji="1" lang="ja-JP" altLang="en-US" sz="2400" dirty="0" smtClean="0"/>
              <a:t>レポートでするつもりだった。</a:t>
            </a:r>
            <a:endParaRPr kumimoji="1" lang="en-US" altLang="ja-JP" sz="2400" dirty="0" smtClean="0"/>
          </a:p>
          <a:p>
            <a:r>
              <a:rPr kumimoji="1" lang="ja-JP" altLang="en-US" sz="2400" dirty="0" smtClean="0"/>
              <a:t>そこで、「ペイジはヴィノグラードさんの思想の影響を受けたのではないですか」と質問してみた。</a:t>
            </a:r>
            <a:endParaRPr kumimoji="1" lang="en-US" altLang="ja-JP" sz="2400" dirty="0" smtClean="0"/>
          </a:p>
          <a:p>
            <a:r>
              <a:rPr kumimoji="1" lang="ja-JP" altLang="en-US" sz="2400" dirty="0" smtClean="0"/>
              <a:t>ヴィノグラード氏は、一瞬驚いた顔をし、数秒考え込んだ後に「いや、それは違うと思う。ラリーも私もパロアルトの精神の影響を受けたのだ」と答えた。</a:t>
            </a:r>
            <a:endParaRPr kumimoji="1" lang="en-US" altLang="ja-JP" sz="2400" dirty="0" smtClean="0"/>
          </a:p>
          <a:p>
            <a:pPr marL="0" indent="0">
              <a:buNone/>
            </a:pPr>
            <a:endParaRPr kumimoji="1" lang="en-US" altLang="ja-JP" sz="2400" dirty="0" smtClean="0"/>
          </a:p>
          <a:p>
            <a:endParaRPr kumimoji="1" lang="ja-JP" altLang="en-US" sz="2800" dirty="0"/>
          </a:p>
        </p:txBody>
      </p:sp>
    </p:spTree>
    <p:extLst>
      <p:ext uri="{BB962C8B-B14F-4D97-AF65-F5344CB8AC3E}">
        <p14:creationId xmlns:p14="http://schemas.microsoft.com/office/powerpoint/2010/main" val="1996448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今年の担当科目のキーワード</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en-US" altLang="ja-JP" dirty="0" smtClean="0"/>
              <a:t>Google glass, Minority Report, </a:t>
            </a:r>
            <a:r>
              <a:rPr lang="ja-JP" altLang="en-US" dirty="0" smtClean="0"/>
              <a:t>監視カメラ、監視社会、</a:t>
            </a:r>
            <a:r>
              <a:rPr kumimoji="1" lang="en-US" altLang="ja-JP" dirty="0" smtClean="0"/>
              <a:t>Adam Smith</a:t>
            </a:r>
            <a:r>
              <a:rPr kumimoji="1" lang="ja-JP" altLang="en-US" dirty="0" err="1" smtClean="0"/>
              <a:t>、</a:t>
            </a:r>
            <a:r>
              <a:rPr kumimoji="1" lang="ja-JP" altLang="en-US" dirty="0" smtClean="0"/>
              <a:t>人間コンピュータ</a:t>
            </a:r>
            <a:r>
              <a:rPr lang="ja-JP" altLang="en-US" dirty="0" smtClean="0"/>
              <a:t>、</a:t>
            </a:r>
            <a:r>
              <a:rPr lang="en-US" altLang="ja-JP" dirty="0" smtClean="0"/>
              <a:t>Babbage</a:t>
            </a:r>
            <a:r>
              <a:rPr kumimoji="1" lang="ja-JP" altLang="en-US" dirty="0" err="1" smtClean="0"/>
              <a:t>、</a:t>
            </a:r>
            <a:r>
              <a:rPr kumimoji="1" lang="ja-JP" altLang="en-US" dirty="0" smtClean="0"/>
              <a:t>格差（</a:t>
            </a:r>
            <a:r>
              <a:rPr kumimoji="1" lang="en-US" altLang="ja-JP" dirty="0" smtClean="0"/>
              <a:t>Babbage</a:t>
            </a:r>
            <a:r>
              <a:rPr kumimoji="1" lang="ja-JP" altLang="en-US" dirty="0" smtClean="0"/>
              <a:t>の原理）、形式合理性、官僚制、</a:t>
            </a:r>
            <a:r>
              <a:rPr kumimoji="1" lang="en-US" altLang="ja-JP" dirty="0" smtClean="0"/>
              <a:t>Max Weber, A. </a:t>
            </a:r>
            <a:r>
              <a:rPr lang="en-US" altLang="ja-JP" dirty="0" smtClean="0"/>
              <a:t>Giddens, Japanese model, </a:t>
            </a:r>
            <a:r>
              <a:rPr lang="ja-JP" altLang="en-US" dirty="0" smtClean="0"/>
              <a:t>感情労働、ゲーミフィケーション、デジタルアーカイブ、古文書のデジタル化の方法、論理学の歴史、</a:t>
            </a:r>
            <a:r>
              <a:rPr lang="en-US" altLang="ja-JP" dirty="0" smtClean="0"/>
              <a:t>C.T. Pierce, </a:t>
            </a:r>
            <a:r>
              <a:rPr lang="ja-JP" altLang="en-US" smtClean="0"/>
              <a:t>尾崎咢堂、アリストテレス論理学、ポール</a:t>
            </a:r>
            <a:r>
              <a:rPr lang="ja-JP" altLang="en-US" dirty="0" smtClean="0"/>
              <a:t>・ロワイヤル論</a:t>
            </a:r>
            <a:r>
              <a:rPr lang="ja-JP" altLang="en-US" smtClean="0"/>
              <a:t>理学、記号論理学、四原因説、オブジェクト指向</a:t>
            </a:r>
            <a:r>
              <a:rPr lang="ja-JP" altLang="en-US" smtClean="0"/>
              <a:t>、京都学派の論理（学）、</a:t>
            </a:r>
            <a:r>
              <a:rPr lang="en-US" altLang="ja-JP" smtClean="0"/>
              <a:t>E</a:t>
            </a:r>
            <a:r>
              <a:rPr lang="en-US" altLang="ja-JP" dirty="0" smtClean="0"/>
              <a:t>. Kant, Max </a:t>
            </a:r>
            <a:r>
              <a:rPr lang="en-US" altLang="ja-JP" dirty="0" err="1" smtClean="0"/>
              <a:t>Scheler</a:t>
            </a:r>
            <a:r>
              <a:rPr lang="en-US" altLang="ja-JP" dirty="0" smtClean="0"/>
              <a:t>,</a:t>
            </a:r>
            <a:r>
              <a:rPr lang="ja-JP" altLang="en-US" dirty="0" smtClean="0"/>
              <a:t>　倫理学</a:t>
            </a:r>
            <a:r>
              <a:rPr lang="ja-JP" altLang="en-US" dirty="0"/>
              <a:t>における形式性・</a:t>
            </a:r>
            <a:r>
              <a:rPr lang="ja-JP" altLang="en-US" dirty="0" smtClean="0"/>
              <a:t>実質性、田辺元、西谷啓治、</a:t>
            </a:r>
            <a:r>
              <a:rPr lang="en-US" altLang="ja-JP" dirty="0" smtClean="0"/>
              <a:t>M. Heidegger, E. </a:t>
            </a:r>
            <a:r>
              <a:rPr lang="en-US" altLang="ja-JP" dirty="0" err="1" smtClean="0"/>
              <a:t>Cassierer</a:t>
            </a:r>
            <a:r>
              <a:rPr lang="en-US" altLang="ja-JP" dirty="0" smtClean="0"/>
              <a:t>, R. </a:t>
            </a:r>
            <a:r>
              <a:rPr lang="en-US" altLang="ja-JP" dirty="0" err="1" smtClean="0"/>
              <a:t>Carnap</a:t>
            </a:r>
            <a:r>
              <a:rPr lang="en-US" altLang="ja-JP" dirty="0" smtClean="0"/>
              <a:t>, F. Nietzsche, </a:t>
            </a:r>
            <a:r>
              <a:rPr lang="ja-JP" altLang="en-US" dirty="0" smtClean="0"/>
              <a:t>新カント派の哲学者たち、危機の時代、ニヒリズム</a:t>
            </a:r>
            <a:endParaRPr lang="en-US" altLang="ja-JP" dirty="0" smtClean="0"/>
          </a:p>
          <a:p>
            <a:pPr marL="0" indent="0">
              <a:buNone/>
            </a:pPr>
            <a:endParaRPr lang="en-US" altLang="ja-JP" dirty="0" smtClean="0"/>
          </a:p>
        </p:txBody>
      </p:sp>
    </p:spTree>
    <p:extLst>
      <p:ext uri="{BB962C8B-B14F-4D97-AF65-F5344CB8AC3E}">
        <p14:creationId xmlns:p14="http://schemas.microsoft.com/office/powerpoint/2010/main" val="36298228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もう一つの挫折３</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sz="2400" dirty="0" smtClean="0"/>
              <a:t>まったく予期していなかった答で、その答の持つ意味を理解するには、しばらくかかったが、色々と考えて、函館で経験したものと、同じことなのだということに気が付いた。</a:t>
            </a:r>
            <a:endParaRPr kumimoji="1" lang="en-US" altLang="ja-JP" sz="2400" dirty="0" smtClean="0"/>
          </a:p>
          <a:p>
            <a:r>
              <a:rPr lang="ja-JP" altLang="en-US" sz="2400" dirty="0"/>
              <a:t>ヴィノグラード</a:t>
            </a:r>
            <a:r>
              <a:rPr lang="ja-JP" altLang="en-US" sz="2400" dirty="0" smtClean="0"/>
              <a:t>さんは招聘できても、パロアルト地域を招聘することはできない</a:t>
            </a:r>
            <a:r>
              <a:rPr lang="en-US" altLang="ja-JP" sz="2400" dirty="0" smtClean="0"/>
              <a:t>…</a:t>
            </a:r>
            <a:endParaRPr kumimoji="1" lang="en-US" altLang="ja-JP" sz="2400" dirty="0" smtClean="0"/>
          </a:p>
          <a:p>
            <a:r>
              <a:rPr kumimoji="1" lang="ja-JP" altLang="en-US" sz="2800" dirty="0" smtClean="0"/>
              <a:t>つまり、これは社会が持つマインドの問題で、明治日本が行ったように社会とその構成員の精神を入れ替えること、つまりは、湿った薪を乾かすしかない。</a:t>
            </a:r>
            <a:endParaRPr kumimoji="1" lang="en-US" altLang="ja-JP" sz="2800" dirty="0" smtClean="0"/>
          </a:p>
          <a:p>
            <a:r>
              <a:rPr lang="ja-JP" altLang="en-US" sz="2800" dirty="0" smtClean="0"/>
              <a:t>ヴィノグラード氏というバーナーで湿った薪に火をつけても、バーナーを外すと湿気がジリジリと染み込んできて、やがて火は消える。</a:t>
            </a:r>
            <a:endParaRPr lang="en-US" altLang="ja-JP" sz="2800" dirty="0" smtClean="0"/>
          </a:p>
          <a:p>
            <a:r>
              <a:rPr lang="ja-JP" altLang="en-US" sz="2800" dirty="0" smtClean="0"/>
              <a:t>燎原の火の条件も、カラカラに乾いた草地だ。必要なのはバーナーでもマッチでもなくて、薪や草地を乾かすことだ。</a:t>
            </a:r>
            <a:endParaRPr lang="en-US" altLang="ja-JP" sz="2800" dirty="0" smtClean="0"/>
          </a:p>
          <a:p>
            <a:r>
              <a:rPr lang="ja-JP" altLang="en-US" sz="2800" b="1" dirty="0">
                <a:solidFill>
                  <a:srgbClr val="FF0000"/>
                </a:solidFill>
              </a:rPr>
              <a:t>つまり</a:t>
            </a:r>
            <a:r>
              <a:rPr lang="ja-JP" altLang="en-US" sz="2800" b="1" dirty="0" smtClean="0">
                <a:solidFill>
                  <a:srgbClr val="FF0000"/>
                </a:solidFill>
              </a:rPr>
              <a:t>、日本人の精神を変えるしかない。ガーン！</a:t>
            </a:r>
            <a:endParaRPr lang="en-US" altLang="ja-JP" sz="2800" b="1" dirty="0" smtClean="0">
              <a:solidFill>
                <a:srgbClr val="FF0000"/>
              </a:solidFill>
            </a:endParaRPr>
          </a:p>
        </p:txBody>
      </p:sp>
    </p:spTree>
    <p:extLst>
      <p:ext uri="{BB962C8B-B14F-4D97-AF65-F5344CB8AC3E}">
        <p14:creationId xmlns:p14="http://schemas.microsoft.com/office/powerpoint/2010/main" val="38255052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solidFill>
                  <a:schemeClr val="tx1">
                    <a:lumMod val="85000"/>
                    <a:lumOff val="15000"/>
                  </a:schemeClr>
                </a:solidFill>
              </a:rPr>
              <a:t>ソシオ、ソーシャルの</a:t>
            </a:r>
            <a:r>
              <a:rPr lang="ja-JP" altLang="en-US" dirty="0" smtClean="0">
                <a:solidFill>
                  <a:schemeClr val="tx1">
                    <a:lumMod val="85000"/>
                    <a:lumOff val="15000"/>
                  </a:schemeClr>
                </a:solidFill>
              </a:rPr>
              <a:t>時代の失敗談 </a:t>
            </a:r>
            <a:r>
              <a:rPr lang="en-US" altLang="ja-JP" dirty="0">
                <a:solidFill>
                  <a:schemeClr val="tx1">
                    <a:lumMod val="85000"/>
                    <a:lumOff val="15000"/>
                  </a:schemeClr>
                </a:solidFill>
              </a:rPr>
              <a:t>6</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400" dirty="0" smtClean="0"/>
              <a:t>第</a:t>
            </a:r>
            <a:r>
              <a:rPr lang="en-US" altLang="ja-JP" sz="2400" dirty="0" smtClean="0"/>
              <a:t>3</a:t>
            </a:r>
            <a:r>
              <a:rPr lang="ja-JP" altLang="en-US" sz="2400" dirty="0" smtClean="0"/>
              <a:t>レポートは、本当は、この考えのもと、社会の問題を指摘すべきだったが、それを指摘すると大臣官房を通らないのではないかという研究員仲間の意見もあり、また、社会を変えよ、日本人のマインドを変えよ、と提言しても、</a:t>
            </a:r>
            <a:r>
              <a:rPr lang="en-US" altLang="ja-JP" sz="2400" dirty="0" smtClean="0"/>
              <a:t>NISTEP</a:t>
            </a:r>
            <a:r>
              <a:rPr lang="ja-JP" altLang="en-US" sz="2400" dirty="0" smtClean="0"/>
              <a:t>のレポートとしてはあまり意味がないこともあって、取材で得た最大の成果はほぼ隠して、第３レポートをまと</a:t>
            </a:r>
            <a:r>
              <a:rPr lang="ja-JP" altLang="en-US" sz="2400" dirty="0"/>
              <a:t>めた。</a:t>
            </a:r>
            <a:endParaRPr lang="en-US" altLang="ja-JP" sz="2400" dirty="0" smtClean="0"/>
          </a:p>
          <a:p>
            <a:r>
              <a:rPr lang="ja-JP" altLang="en-US" sz="2400" dirty="0" smtClean="0"/>
              <a:t>レポートは、一部では評価していただけたものの</a:t>
            </a:r>
            <a:r>
              <a:rPr lang="ja-JP" altLang="en-US" sz="2400" dirty="0"/>
              <a:t>（</a:t>
            </a:r>
            <a:r>
              <a:rPr lang="ja-JP" altLang="en-US" sz="2400" dirty="0" smtClean="0"/>
              <a:t>たとえば、相磯先生）、書いた本人は、本心とは違う、これを書くことにより、かなり落ち込んだ。</a:t>
            </a:r>
            <a:endParaRPr lang="en-US" altLang="ja-JP" sz="2400" dirty="0" smtClean="0"/>
          </a:p>
          <a:p>
            <a:r>
              <a:rPr lang="ja-JP" altLang="en-US" sz="2400" b="1" dirty="0" smtClean="0">
                <a:solidFill>
                  <a:srgbClr val="C00000"/>
                </a:solidFill>
              </a:rPr>
              <a:t>これは今までの人生で最大の挫折かもしれない。</a:t>
            </a:r>
            <a:endParaRPr lang="en-US" altLang="ja-JP" sz="2400" b="1" dirty="0" smtClean="0">
              <a:solidFill>
                <a:srgbClr val="C00000"/>
              </a:solidFill>
            </a:endParaRPr>
          </a:p>
          <a:p>
            <a:pPr lvl="1"/>
            <a:r>
              <a:rPr lang="ja-JP" altLang="en-US" sz="2000" b="1" dirty="0" smtClean="0">
                <a:solidFill>
                  <a:srgbClr val="C00000"/>
                </a:solidFill>
              </a:rPr>
              <a:t>しかし、それは次のステップの準備でもあった。</a:t>
            </a:r>
            <a:endParaRPr lang="en-US" altLang="ja-JP" sz="2000" b="1" dirty="0" smtClean="0"/>
          </a:p>
          <a:p>
            <a:pPr marL="0" indent="0">
              <a:buNone/>
            </a:pPr>
            <a:endParaRPr lang="en-US" altLang="ja-JP" dirty="0" smtClean="0"/>
          </a:p>
          <a:p>
            <a:endParaRPr kumimoji="1" lang="en-US" altLang="ja-JP" dirty="0" smtClean="0"/>
          </a:p>
        </p:txBody>
      </p:sp>
    </p:spTree>
    <p:extLst>
      <p:ext uri="{BB962C8B-B14F-4D97-AF65-F5344CB8AC3E}">
        <p14:creationId xmlns:p14="http://schemas.microsoft.com/office/powerpoint/2010/main" val="13587789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solidFill>
                  <a:schemeClr val="tx1">
                    <a:lumMod val="85000"/>
                    <a:lumOff val="15000"/>
                  </a:schemeClr>
                </a:solidFill>
              </a:rPr>
              <a:t>ソシオ、ソーシャルの</a:t>
            </a:r>
            <a:r>
              <a:rPr lang="ja-JP" altLang="en-US" dirty="0" smtClean="0">
                <a:solidFill>
                  <a:schemeClr val="tx1">
                    <a:lumMod val="85000"/>
                    <a:lumOff val="15000"/>
                  </a:schemeClr>
                </a:solidFill>
              </a:rPr>
              <a:t>時代の失敗談 </a:t>
            </a:r>
            <a:r>
              <a:rPr lang="en-US" altLang="ja-JP" dirty="0" smtClean="0">
                <a:solidFill>
                  <a:schemeClr val="tx1">
                    <a:lumMod val="85000"/>
                    <a:lumOff val="15000"/>
                  </a:schemeClr>
                </a:solidFill>
              </a:rPr>
              <a:t>7</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400" dirty="0" smtClean="0"/>
              <a:t>しかし、とは言っても進まねばならない。やるべきことは</a:t>
            </a:r>
            <a:r>
              <a:rPr lang="ja-JP" altLang="en-US" sz="2400" dirty="0"/>
              <a:t>薪</a:t>
            </a:r>
            <a:r>
              <a:rPr lang="ja-JP" altLang="en-US" sz="2400" dirty="0" smtClean="0"/>
              <a:t>を乾かすこと。何十年かかっても、これをやるしかない</a:t>
            </a:r>
            <a:endParaRPr lang="en-US" altLang="ja-JP" sz="2400" dirty="0" smtClean="0"/>
          </a:p>
          <a:p>
            <a:r>
              <a:rPr lang="en-US" altLang="ja-JP" sz="2400" dirty="0" smtClean="0"/>
              <a:t>NISTEP</a:t>
            </a:r>
            <a:r>
              <a:rPr lang="ja-JP" altLang="en-US" sz="2400" dirty="0" smtClean="0"/>
              <a:t>の様なトップダウンのルートではこれは難しい。本を書いたり、講演したり、講義したり、で繊毛の一本として流れ</a:t>
            </a:r>
            <a:r>
              <a:rPr lang="ja-JP" altLang="en-US" sz="2400" dirty="0"/>
              <a:t>を</a:t>
            </a:r>
            <a:r>
              <a:rPr lang="ja-JP" altLang="en-US" sz="2400" dirty="0" smtClean="0"/>
              <a:t>作る努力をするしかない。</a:t>
            </a:r>
            <a:endParaRPr lang="en-US" altLang="ja-JP" sz="2400" dirty="0"/>
          </a:p>
          <a:p>
            <a:r>
              <a:rPr lang="ja-JP" altLang="en-US" sz="2400" dirty="0" smtClean="0"/>
              <a:t>と、</a:t>
            </a:r>
            <a:r>
              <a:rPr lang="ja-JP" altLang="en-US" sz="2400" dirty="0"/>
              <a:t>考え、 、月１，２回は行っていた</a:t>
            </a:r>
            <a:r>
              <a:rPr lang="en-US" altLang="ja-JP" sz="2400" dirty="0"/>
              <a:t>NISTEP</a:t>
            </a:r>
            <a:r>
              <a:rPr lang="ja-JP" altLang="en-US" sz="2400" dirty="0"/>
              <a:t>通い</a:t>
            </a:r>
            <a:r>
              <a:rPr lang="ja-JP" altLang="en-US" sz="2400" dirty="0" smtClean="0"/>
              <a:t>を、第３レポート完成後パッタリ止めた。</a:t>
            </a:r>
            <a:endParaRPr lang="en-US" altLang="ja-JP" sz="2400" dirty="0" smtClean="0"/>
          </a:p>
          <a:p>
            <a:r>
              <a:rPr lang="ja-JP" altLang="en-US" sz="2400" dirty="0" smtClean="0"/>
              <a:t>以後、京大での講義など、ことあるごとに</a:t>
            </a:r>
            <a:r>
              <a:rPr lang="en-US" altLang="ja-JP" sz="2400" dirty="0" smtClean="0"/>
              <a:t>､</a:t>
            </a:r>
            <a:r>
              <a:rPr lang="ja-JP" altLang="en-US" sz="2400" dirty="0" smtClean="0"/>
              <a:t>この話をしている。</a:t>
            </a:r>
            <a:endParaRPr lang="en-US" altLang="ja-JP" sz="2400" dirty="0" smtClean="0"/>
          </a:p>
          <a:p>
            <a:pPr lvl="1"/>
            <a:r>
              <a:rPr lang="ja-JP" altLang="en-US" sz="2000" dirty="0"/>
              <a:t>現在</a:t>
            </a:r>
            <a:r>
              <a:rPr lang="ja-JP" altLang="en-US" sz="2000" dirty="0" smtClean="0"/>
              <a:t>、同志社大ビジネス・スクール山口栄一教授編著の、イノベーション論の本のひとつのセクションとして執筆</a:t>
            </a:r>
            <a:r>
              <a:rPr lang="ja-JP" altLang="en-US" sz="2000" dirty="0"/>
              <a:t>中</a:t>
            </a:r>
            <a:r>
              <a:rPr lang="ja-JP" altLang="en-US" sz="2000" dirty="0" smtClean="0"/>
              <a:t>。</a:t>
            </a:r>
            <a:endParaRPr lang="en-US" altLang="ja-JP" sz="2000" dirty="0" smtClean="0"/>
          </a:p>
        </p:txBody>
      </p:sp>
    </p:spTree>
    <p:extLst>
      <p:ext uri="{BB962C8B-B14F-4D97-AF65-F5344CB8AC3E}">
        <p14:creationId xmlns:p14="http://schemas.microsoft.com/office/powerpoint/2010/main" val="14686592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最後に</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400" dirty="0" smtClean="0"/>
              <a:t>最近、社会の潮目が変わり始め、薪が乾きつつあるように感じる。しかし、いまだ薪は湿っている。</a:t>
            </a:r>
            <a:endParaRPr kumimoji="1" lang="en-US" altLang="ja-JP" sz="2400" dirty="0" smtClean="0"/>
          </a:p>
          <a:p>
            <a:r>
              <a:rPr lang="ja-JP" altLang="en-US" sz="2400" dirty="0" smtClean="0"/>
              <a:t>３ＤプリンターやウェアラブルＩＴが普及し始め、これからさらに、産業・社会のソフトウェア化が加速される。</a:t>
            </a:r>
            <a:endParaRPr kumimoji="1" lang="en-US" altLang="ja-JP" sz="2400" dirty="0" smtClean="0"/>
          </a:p>
          <a:p>
            <a:r>
              <a:rPr lang="ja-JP" altLang="en-US" sz="2400" dirty="0"/>
              <a:t>みなさん</a:t>
            </a:r>
            <a:r>
              <a:rPr lang="ja-JP" altLang="en-US" sz="2400" dirty="0" smtClean="0"/>
              <a:t>の研究のいくつかは、この加速に貢献するものだから、それが社会に出始めると、林が経験したものと良く似た、社会的壁に突き当たるかもしれ</a:t>
            </a:r>
            <a:r>
              <a:rPr lang="ja-JP" altLang="en-US" sz="2400" dirty="0"/>
              <a:t>ない</a:t>
            </a:r>
            <a:r>
              <a:rPr lang="ja-JP" altLang="en-US" sz="2400" dirty="0" smtClean="0"/>
              <a:t>。</a:t>
            </a:r>
            <a:endParaRPr lang="en-US" altLang="ja-JP" sz="2400" dirty="0" smtClean="0"/>
          </a:p>
          <a:p>
            <a:r>
              <a:rPr lang="ja-JP" altLang="en-US" sz="2400" dirty="0" smtClean="0"/>
              <a:t>そういう壁は「見えない壁」「見えにくい壁」であることが多く、また、見えない壁、見えにくい壁は、回避しにくい。</a:t>
            </a:r>
            <a:endParaRPr lang="en-US" altLang="ja-JP" sz="2400" dirty="0" smtClean="0"/>
          </a:p>
          <a:p>
            <a:r>
              <a:rPr lang="ja-JP" altLang="en-US" sz="2400" dirty="0"/>
              <a:t>今日</a:t>
            </a:r>
            <a:r>
              <a:rPr lang="ja-JP" altLang="en-US" sz="2400" dirty="0" smtClean="0"/>
              <a:t>の</a:t>
            </a:r>
            <a:r>
              <a:rPr lang="ja-JP" altLang="en-US" sz="2400" dirty="0"/>
              <a:t>話</a:t>
            </a:r>
            <a:r>
              <a:rPr lang="ja-JP" altLang="en-US" sz="2400" dirty="0" smtClean="0"/>
              <a:t>が、みなさんが遭遇するかもしれない壁の可視化</a:t>
            </a:r>
            <a:r>
              <a:rPr lang="ja-JP" altLang="en-US" sz="2400" smtClean="0"/>
              <a:t>に役立つことを期待しつつ、この講演を終える。</a:t>
            </a:r>
            <a:endParaRPr lang="en-US" altLang="ja-JP" sz="2400" dirty="0" smtClean="0"/>
          </a:p>
        </p:txBody>
      </p:sp>
    </p:spTree>
    <p:extLst>
      <p:ext uri="{BB962C8B-B14F-4D97-AF65-F5344CB8AC3E}">
        <p14:creationId xmlns:p14="http://schemas.microsoft.com/office/powerpoint/2010/main" val="1306018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764704"/>
            <a:ext cx="8229600" cy="5361459"/>
          </a:xfrm>
        </p:spPr>
        <p:txBody>
          <a:bodyPr>
            <a:normAutofit fontScale="92500" lnSpcReduction="20000"/>
          </a:bodyPr>
          <a:lstStyle/>
          <a:p>
            <a:r>
              <a:rPr kumimoji="1" lang="ja-JP" altLang="en-US" sz="4000" dirty="0" smtClean="0"/>
              <a:t>当然の疑問：</a:t>
            </a:r>
            <a:endParaRPr kumimoji="1" lang="en-US" altLang="ja-JP" sz="4000" dirty="0" smtClean="0"/>
          </a:p>
          <a:p>
            <a:pPr lvl="1"/>
            <a:r>
              <a:rPr kumimoji="1" lang="ja-JP" altLang="en-US" sz="3600" dirty="0" smtClean="0"/>
              <a:t>そういう林がなぜ、さきがけのアドバイザーなのか？</a:t>
            </a:r>
            <a:endParaRPr kumimoji="1" lang="en-US" altLang="ja-JP" sz="3600" dirty="0" smtClean="0"/>
          </a:p>
          <a:p>
            <a:r>
              <a:rPr lang="ja-JP" altLang="en-US" sz="4000" dirty="0" smtClean="0"/>
              <a:t>実は、林はプロの人文学者となって、まだ</a:t>
            </a:r>
            <a:r>
              <a:rPr lang="en-US" altLang="ja-JP" sz="4000" dirty="0" smtClean="0"/>
              <a:t>8</a:t>
            </a:r>
            <a:r>
              <a:rPr lang="ja-JP" altLang="en-US" sz="4000" dirty="0" smtClean="0"/>
              <a:t>年目の駆け出し。</a:t>
            </a:r>
            <a:endParaRPr lang="en-US" altLang="ja-JP" sz="4000" dirty="0" smtClean="0"/>
          </a:p>
          <a:p>
            <a:r>
              <a:rPr kumimoji="1" lang="ja-JP" altLang="en-US" sz="4000" dirty="0"/>
              <a:t>それ</a:t>
            </a:r>
            <a:r>
              <a:rPr kumimoji="1" lang="ja-JP" altLang="en-US" sz="4000" dirty="0" smtClean="0"/>
              <a:t>以前の長い期間は、数学者、ソフトウェア科学者・工学者だった。</a:t>
            </a:r>
            <a:endParaRPr kumimoji="1" lang="en-US" altLang="ja-JP" sz="4000" dirty="0" smtClean="0"/>
          </a:p>
          <a:p>
            <a:r>
              <a:rPr kumimoji="1" lang="ja-JP" altLang="en-US" sz="4000" dirty="0" smtClean="0"/>
              <a:t>今日は、その林の研究分野遍歴の話を、特にＩＴ研究時代の、林のＩＴ像の変化を中心に話します。</a:t>
            </a:r>
            <a:endParaRPr kumimoji="1" lang="en-US" altLang="ja-JP" sz="4000" dirty="0" smtClean="0"/>
          </a:p>
          <a:p>
            <a:endParaRPr kumimoji="1" lang="ja-JP" altLang="en-US" dirty="0"/>
          </a:p>
        </p:txBody>
      </p:sp>
    </p:spTree>
    <p:extLst>
      <p:ext uri="{BB962C8B-B14F-4D97-AF65-F5344CB8AC3E}">
        <p14:creationId xmlns:p14="http://schemas.microsoft.com/office/powerpoint/2010/main" val="420860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19256" cy="1066130"/>
          </a:xfrm>
        </p:spPr>
        <p:txBody>
          <a:bodyPr>
            <a:normAutofit fontScale="90000"/>
          </a:bodyPr>
          <a:lstStyle/>
          <a:p>
            <a:r>
              <a:rPr lang="ja-JP" altLang="en-US" sz="3600" dirty="0" smtClean="0"/>
              <a:t>今日</a:t>
            </a:r>
            <a:r>
              <a:rPr kumimoji="1" lang="ja-JP" altLang="en-US" sz="3600" dirty="0" smtClean="0"/>
              <a:t>の話は</a:t>
            </a:r>
            <a:r>
              <a:rPr kumimoji="1" lang="en-US" altLang="ja-JP" dirty="0" smtClean="0"/>
              <a:t/>
            </a:r>
            <a:br>
              <a:rPr kumimoji="1" lang="en-US" altLang="ja-JP" dirty="0" smtClean="0"/>
            </a:br>
            <a:r>
              <a:rPr lang="ja-JP" altLang="en-US" sz="3600" dirty="0" smtClean="0"/>
              <a:t>林が如何にＩＴ分野で失敗し続けたかの話</a:t>
            </a:r>
            <a:endParaRPr kumimoji="1" lang="ja-JP" altLang="en-US" sz="3600" dirty="0"/>
          </a:p>
        </p:txBody>
      </p:sp>
      <p:sp>
        <p:nvSpPr>
          <p:cNvPr id="3" name="コンテンツ プレースホルダー 2"/>
          <p:cNvSpPr>
            <a:spLocks noGrp="1"/>
          </p:cNvSpPr>
          <p:nvPr>
            <p:ph idx="1"/>
          </p:nvPr>
        </p:nvSpPr>
        <p:spPr>
          <a:xfrm>
            <a:off x="539552" y="1484784"/>
            <a:ext cx="8280920" cy="5040560"/>
          </a:xfrm>
        </p:spPr>
        <p:txBody>
          <a:bodyPr>
            <a:noAutofit/>
          </a:bodyPr>
          <a:lstStyle/>
          <a:p>
            <a:r>
              <a:rPr kumimoji="1" lang="ja-JP" altLang="en-US" sz="2400" dirty="0" smtClean="0">
                <a:latin typeface="+mj-ea"/>
                <a:ea typeface="+mj-ea"/>
              </a:rPr>
              <a:t>今までの特別講演はどのように成功したかの話が主。</a:t>
            </a:r>
            <a:r>
              <a:rPr kumimoji="1" lang="en-US" altLang="ja-JP" sz="2400" dirty="0" smtClean="0">
                <a:latin typeface="+mj-ea"/>
                <a:ea typeface="+mj-ea"/>
              </a:rPr>
              <a:t/>
            </a:r>
            <a:br>
              <a:rPr kumimoji="1" lang="en-US" altLang="ja-JP" sz="2400" dirty="0" smtClean="0">
                <a:latin typeface="+mj-ea"/>
                <a:ea typeface="+mj-ea"/>
              </a:rPr>
            </a:br>
            <a:r>
              <a:rPr kumimoji="1" lang="ja-JP" altLang="en-US" sz="2400" dirty="0" smtClean="0">
                <a:latin typeface="+mj-ea"/>
                <a:ea typeface="+mj-ea"/>
              </a:rPr>
              <a:t>同じでは面白くないので、今日は失敗談！</a:t>
            </a:r>
            <a:endParaRPr kumimoji="1" lang="en-US" altLang="ja-JP" sz="2400" dirty="0" smtClean="0">
              <a:latin typeface="+mj-ea"/>
              <a:ea typeface="+mj-ea"/>
            </a:endParaRPr>
          </a:p>
          <a:p>
            <a:r>
              <a:rPr kumimoji="1" lang="ja-JP" altLang="en-US" sz="2400" dirty="0" smtClean="0">
                <a:latin typeface="+mj-ea"/>
                <a:ea typeface="+mj-ea"/>
              </a:rPr>
              <a:t>２０世紀初頭、フランス</a:t>
            </a:r>
            <a:r>
              <a:rPr lang="ja-JP" altLang="en-US" sz="2400" dirty="0" smtClean="0">
                <a:latin typeface="+mj-ea"/>
                <a:ea typeface="+mj-ea"/>
              </a:rPr>
              <a:t>に</a:t>
            </a:r>
            <a:r>
              <a:rPr lang="ja-JP" altLang="en-US" sz="2400" dirty="0" smtClean="0">
                <a:latin typeface="+mj-ea"/>
                <a:ea typeface="+mj-ea"/>
                <a:hlinkClick r:id="rId2"/>
              </a:rPr>
              <a:t>フランシス・ピカビア</a:t>
            </a:r>
            <a:r>
              <a:rPr lang="ja-JP" altLang="en-US" sz="2400" dirty="0" smtClean="0">
                <a:latin typeface="+mj-ea"/>
                <a:ea typeface="+mj-ea"/>
              </a:rPr>
              <a:t>という目まぐるしくスタイルを変えた前衛</a:t>
            </a:r>
            <a:r>
              <a:rPr kumimoji="1" lang="ja-JP" altLang="en-US" sz="2400" dirty="0" smtClean="0">
                <a:latin typeface="+mj-ea"/>
                <a:ea typeface="+mj-ea"/>
              </a:rPr>
              <a:t>芸術家がいた。その人が言ったこと：</a:t>
            </a:r>
            <a:endParaRPr kumimoji="1" lang="en-US" altLang="ja-JP" sz="2400" dirty="0" smtClean="0">
              <a:latin typeface="+mj-ea"/>
              <a:ea typeface="+mj-ea"/>
            </a:endParaRPr>
          </a:p>
          <a:p>
            <a:pPr lvl="1"/>
            <a:r>
              <a:rPr kumimoji="1" lang="en-US" altLang="ja-JP" sz="2000" dirty="0" smtClean="0">
                <a:latin typeface="+mj-ea"/>
                <a:ea typeface="+mj-ea"/>
              </a:rPr>
              <a:t>The world is divided into two categories</a:t>
            </a:r>
            <a:r>
              <a:rPr lang="en-US" altLang="ja-JP" sz="2000" dirty="0" smtClean="0">
                <a:latin typeface="+mj-ea"/>
                <a:ea typeface="+mj-ea"/>
              </a:rPr>
              <a:t>: failures and unknowns.</a:t>
            </a:r>
          </a:p>
          <a:p>
            <a:pPr lvl="1"/>
            <a:r>
              <a:rPr kumimoji="1" lang="ja-JP" altLang="en-US" sz="2000" dirty="0" smtClean="0">
                <a:latin typeface="+mj-ea"/>
                <a:ea typeface="+mj-ea"/>
              </a:rPr>
              <a:t>林の解釈：成功して止まったら先がない。すべてが分かったしまった完全な世界なんて退屈で面白くない！</a:t>
            </a:r>
            <a:endParaRPr kumimoji="1" lang="en-US" altLang="ja-JP" sz="2000" dirty="0" smtClean="0">
              <a:latin typeface="+mj-ea"/>
              <a:ea typeface="+mj-ea"/>
            </a:endParaRPr>
          </a:p>
          <a:p>
            <a:r>
              <a:rPr lang="ja-JP" altLang="en-US" sz="2400" dirty="0" smtClean="0">
                <a:latin typeface="+mj-ea"/>
                <a:ea typeface="+mj-ea"/>
              </a:rPr>
              <a:t>先のない成功（成功への安住）よりは失敗と次への前進の方が面白い</a:t>
            </a:r>
            <a:endParaRPr lang="en-US" altLang="ja-JP" sz="2400" dirty="0" smtClean="0">
              <a:latin typeface="+mj-ea"/>
              <a:ea typeface="+mj-ea"/>
            </a:endParaRPr>
          </a:p>
          <a:p>
            <a:r>
              <a:rPr lang="ja-JP" altLang="en-US" sz="2400" dirty="0" smtClean="0">
                <a:latin typeface="+mj-ea"/>
                <a:ea typeface="+mj-ea"/>
              </a:rPr>
              <a:t>失敗ほど良い教訓はない。もっとも身に染みるから：</a:t>
            </a:r>
            <a:endParaRPr lang="en-US" altLang="ja-JP" sz="2400" dirty="0" smtClean="0">
              <a:latin typeface="+mj-ea"/>
              <a:ea typeface="+mj-ea"/>
            </a:endParaRPr>
          </a:p>
          <a:p>
            <a:pPr lvl="1"/>
            <a:r>
              <a:rPr lang="ja-JP" altLang="en-US" sz="2000" dirty="0" smtClean="0">
                <a:latin typeface="+mj-ea"/>
                <a:ea typeface="+mj-ea"/>
              </a:rPr>
              <a:t>転んだら良い機会だから、周りを見回し何か掴んで立ち上がろう。</a:t>
            </a:r>
            <a:r>
              <a:rPr lang="en-US" altLang="ja-JP" sz="2000" dirty="0" smtClean="0">
                <a:latin typeface="+mj-ea"/>
                <a:ea typeface="+mj-ea"/>
              </a:rPr>
              <a:t/>
            </a:r>
            <a:br>
              <a:rPr lang="en-US" altLang="ja-JP" sz="2000" dirty="0" smtClean="0">
                <a:latin typeface="+mj-ea"/>
                <a:ea typeface="+mj-ea"/>
              </a:rPr>
            </a:br>
            <a:r>
              <a:rPr lang="ja-JP" altLang="en-US" sz="2000" dirty="0" smtClean="0">
                <a:latin typeface="+mj-ea"/>
                <a:ea typeface="+mj-ea"/>
              </a:rPr>
              <a:t>目の前の地べたには、大抵、何か大切</a:t>
            </a:r>
            <a:r>
              <a:rPr lang="ja-JP" altLang="en-US" sz="2000" dirty="0">
                <a:latin typeface="+mj-ea"/>
                <a:ea typeface="+mj-ea"/>
              </a:rPr>
              <a:t>なもの</a:t>
            </a:r>
            <a:r>
              <a:rPr lang="ja-JP" altLang="en-US" sz="2000" dirty="0" smtClean="0">
                <a:latin typeface="+mj-ea"/>
                <a:ea typeface="+mj-ea"/>
              </a:rPr>
              <a:t>が転がっているから。</a:t>
            </a:r>
            <a:endParaRPr lang="en-US" altLang="ja-JP" sz="2000" dirty="0" smtClean="0">
              <a:latin typeface="+mj-ea"/>
              <a:ea typeface="+mj-ea"/>
            </a:endParaRPr>
          </a:p>
        </p:txBody>
      </p:sp>
    </p:spTree>
    <p:extLst>
      <p:ext uri="{BB962C8B-B14F-4D97-AF65-F5344CB8AC3E}">
        <p14:creationId xmlns:p14="http://schemas.microsoft.com/office/powerpoint/2010/main" val="2561464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ベース</a:t>
            </a:r>
            <a:r>
              <a:rPr lang="ja-JP" altLang="en-US" dirty="0" smtClean="0"/>
              <a:t>にした講演について</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kumimoji="1" lang="ja-JP" altLang="en-US" dirty="0" smtClean="0"/>
              <a:t>今回の講演用スライドの多くは、</a:t>
            </a:r>
            <a:r>
              <a:rPr lang="en-US" altLang="ja-JP" dirty="0" smtClean="0">
                <a:hlinkClick r:id="rId2"/>
              </a:rPr>
              <a:t>SPI Japan 2012 </a:t>
            </a:r>
            <a:r>
              <a:rPr lang="ja-JP" altLang="en-US" dirty="0" smtClean="0"/>
              <a:t>の基調講演のスライドを再利用しています。</a:t>
            </a:r>
            <a:endParaRPr lang="en-US" altLang="ja-JP" dirty="0" smtClean="0"/>
          </a:p>
          <a:p>
            <a:r>
              <a:rPr lang="ja-JP" altLang="en-US" dirty="0" smtClean="0"/>
              <a:t>主張</a:t>
            </a:r>
            <a:r>
              <a:rPr lang="ja-JP" altLang="en-US" dirty="0"/>
              <a:t>している</a:t>
            </a:r>
            <a:r>
              <a:rPr lang="ja-JP" altLang="en-US" dirty="0" smtClean="0"/>
              <a:t>ことの多くは重複していますが、</a:t>
            </a:r>
            <a:r>
              <a:rPr lang="en-US" altLang="ja-JP" dirty="0" smtClean="0"/>
              <a:t>SPI Japan</a:t>
            </a:r>
            <a:r>
              <a:rPr lang="ja-JP" altLang="en-US" dirty="0" smtClean="0"/>
              <a:t>の講演が、ソフトウェア構築の現場に向けてのものだったのに対し、今回の講演は、これからさらにアカデミックなキャリアを構築していくであろう研究者のみなさんに向けたものに変えてあります。</a:t>
            </a:r>
            <a:endParaRPr lang="en-US" altLang="ja-JP" dirty="0" smtClean="0"/>
          </a:p>
          <a:p>
            <a:r>
              <a:rPr lang="ja-JP" altLang="en-US" dirty="0"/>
              <a:t>もし</a:t>
            </a:r>
            <a:r>
              <a:rPr lang="ja-JP" altLang="en-US" dirty="0" smtClean="0"/>
              <a:t>、</a:t>
            </a:r>
            <a:r>
              <a:rPr lang="en-US" altLang="ja-JP" dirty="0" err="1" smtClean="0"/>
              <a:t>SIer</a:t>
            </a:r>
            <a:r>
              <a:rPr lang="en-US" altLang="ja-JP" dirty="0" smtClean="0"/>
              <a:t> (</a:t>
            </a:r>
            <a:r>
              <a:rPr lang="ja-JP" altLang="en-US" dirty="0" smtClean="0"/>
              <a:t>エスアイヤ）や、組み込みソフトの世界にご興味があれば、是非、</a:t>
            </a:r>
            <a:r>
              <a:rPr lang="ja-JP" altLang="en-US" dirty="0"/>
              <a:t>もとになった</a:t>
            </a:r>
            <a:r>
              <a:rPr lang="ja-JP" altLang="en-US" dirty="0" smtClean="0">
                <a:hlinkClick r:id="rId3"/>
              </a:rPr>
              <a:t>林の講演の記録</a:t>
            </a:r>
            <a:r>
              <a:rPr lang="ja-JP" altLang="en-US" dirty="0" smtClean="0"/>
              <a:t>をご覧ください。</a:t>
            </a:r>
            <a:endParaRPr lang="en-US" altLang="ja-JP" dirty="0" smtClean="0"/>
          </a:p>
          <a:p>
            <a:r>
              <a:rPr lang="ja-JP" altLang="en-US" dirty="0"/>
              <a:t>現代</a:t>
            </a:r>
            <a:r>
              <a:rPr lang="ja-JP" altLang="en-US" dirty="0" smtClean="0"/>
              <a:t>の社会の、かなりの部分は、そういう、額に汗することはないが、背中に冷汗をかきつつ、まさに命を懸けて懸命に働いている人たちが支えているのです。</a:t>
            </a:r>
            <a:endParaRPr lang="en-US" altLang="ja-JP" dirty="0" smtClean="0"/>
          </a:p>
          <a:p>
            <a:pPr lvl="1"/>
            <a:r>
              <a:rPr lang="ja-JP" altLang="en-US" sz="2600" dirty="0"/>
              <a:t>額</a:t>
            </a:r>
            <a:r>
              <a:rPr lang="ja-JP" altLang="en-US" sz="2600" dirty="0" smtClean="0"/>
              <a:t>の汗は健康的だが、背中の冷汗は、精神的な辛さの象徴で、そういう立場の人の方が本当は余程辛い。</a:t>
            </a:r>
            <a:r>
              <a:rPr lang="ja-JP" altLang="en-US" sz="1800" dirty="0"/>
              <a:t> </a:t>
            </a:r>
            <a:r>
              <a:rPr lang="ja-JP" altLang="en-US" sz="2600" dirty="0"/>
              <a:t>（自殺・</a:t>
            </a:r>
            <a:r>
              <a:rPr lang="ja-JP" altLang="en-US" sz="2600" dirty="0" smtClean="0"/>
              <a:t>過労死が多い</a:t>
            </a:r>
            <a:r>
              <a:rPr lang="ja-JP" altLang="en-US" sz="2600" dirty="0"/>
              <a:t>業界</a:t>
            </a:r>
            <a:r>
              <a:rPr lang="en-US" altLang="ja-JP" sz="2600" dirty="0"/>
              <a:t>…</a:t>
            </a:r>
            <a:r>
              <a:rPr lang="ja-JP" altLang="en-US" sz="2600" dirty="0"/>
              <a:t>）</a:t>
            </a:r>
            <a:endParaRPr lang="en-US" altLang="ja-JP" sz="4000" dirty="0" smtClean="0"/>
          </a:p>
        </p:txBody>
      </p:sp>
    </p:spTree>
    <p:extLst>
      <p:ext uri="{BB962C8B-B14F-4D97-AF65-F5344CB8AC3E}">
        <p14:creationId xmlns:p14="http://schemas.microsoft.com/office/powerpoint/2010/main" val="3537669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林の</a:t>
            </a:r>
            <a:r>
              <a:rPr lang="ja-JP" altLang="en-US" dirty="0" smtClean="0"/>
              <a:t>略</a:t>
            </a:r>
            <a:r>
              <a:rPr kumimoji="1" lang="ja-JP" altLang="en-US" dirty="0" smtClean="0"/>
              <a:t>歴</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pPr marL="514350" indent="-514350">
              <a:buFont typeface="+mj-lt"/>
              <a:buAutoNum type="arabicPeriod"/>
            </a:pPr>
            <a:r>
              <a:rPr lang="ja-JP" altLang="en-US" dirty="0" smtClean="0"/>
              <a:t>最初、数学者</a:t>
            </a:r>
            <a:endParaRPr lang="en-US" altLang="ja-JP" dirty="0" smtClean="0"/>
          </a:p>
          <a:p>
            <a:pPr marL="914400" lvl="1" indent="-514350"/>
            <a:r>
              <a:rPr lang="ja-JP" altLang="en-US" dirty="0" smtClean="0"/>
              <a:t>林の学位は「理学博士（数学）」</a:t>
            </a:r>
            <a:endParaRPr lang="en-US" altLang="ja-JP" dirty="0" smtClean="0"/>
          </a:p>
          <a:p>
            <a:pPr marL="914400" lvl="1" indent="-514350"/>
            <a:r>
              <a:rPr lang="ja-JP" altLang="en-US" dirty="0" smtClean="0"/>
              <a:t>内容は数理論理学</a:t>
            </a:r>
            <a:endParaRPr lang="en-US" altLang="ja-JP" dirty="0" smtClean="0"/>
          </a:p>
          <a:p>
            <a:pPr marL="514350" indent="-514350">
              <a:buFont typeface="+mj-lt"/>
              <a:buAutoNum type="arabicPeriod"/>
            </a:pPr>
            <a:r>
              <a:rPr lang="ja-JP" altLang="en-US" dirty="0" smtClean="0"/>
              <a:t>次にコンピュータ科学者</a:t>
            </a:r>
            <a:endParaRPr lang="en-US" altLang="ja-JP" dirty="0" smtClean="0"/>
          </a:p>
          <a:p>
            <a:pPr marL="914400" lvl="1" indent="-514350"/>
            <a:r>
              <a:rPr lang="ja-JP" altLang="en-US" dirty="0" smtClean="0"/>
              <a:t>１，２の時代にやったことで今も少しは記憶されているもの：</a:t>
            </a:r>
            <a:endParaRPr lang="en-US" altLang="ja-JP" dirty="0" smtClean="0"/>
          </a:p>
          <a:p>
            <a:pPr marL="1314450" lvl="2" indent="-514350"/>
            <a:r>
              <a:rPr lang="en-US" altLang="ja-JP" dirty="0" err="1"/>
              <a:t>Fourman</a:t>
            </a:r>
            <a:r>
              <a:rPr lang="en-US" altLang="ja-JP" dirty="0"/>
              <a:t>-Hayashi </a:t>
            </a:r>
            <a:r>
              <a:rPr lang="en-US" altLang="ja-JP" dirty="0" smtClean="0"/>
              <a:t>interpretation</a:t>
            </a:r>
          </a:p>
          <a:p>
            <a:pPr marL="1314450" lvl="2" indent="-514350"/>
            <a:r>
              <a:rPr lang="en-US" altLang="ja-JP" dirty="0" smtClean="0"/>
              <a:t>Semi-adjunction, semi-</a:t>
            </a:r>
            <a:r>
              <a:rPr lang="en-US" altLang="ja-JP" dirty="0" err="1" smtClean="0"/>
              <a:t>functor</a:t>
            </a:r>
            <a:endParaRPr lang="en-US" altLang="ja-JP" dirty="0" smtClean="0"/>
          </a:p>
          <a:p>
            <a:pPr marL="1314450" lvl="2" indent="-514350"/>
            <a:r>
              <a:rPr lang="en-US" altLang="ja-JP" dirty="0" smtClean="0"/>
              <a:t>PX system </a:t>
            </a:r>
            <a:r>
              <a:rPr lang="ja-JP" altLang="en-US" dirty="0" smtClean="0"/>
              <a:t>の開発</a:t>
            </a:r>
            <a:endParaRPr lang="en-US" altLang="ja-JP" dirty="0" smtClean="0"/>
          </a:p>
          <a:p>
            <a:pPr marL="514350" indent="-514350">
              <a:buFont typeface="+mj-lt"/>
              <a:buAutoNum type="arabicPeriod"/>
            </a:pPr>
            <a:r>
              <a:rPr lang="ja-JP" altLang="en-US" dirty="0" smtClean="0"/>
              <a:t>そしてソフトウェア工学者</a:t>
            </a:r>
            <a:endParaRPr lang="en-US" altLang="ja-JP" dirty="0" smtClean="0"/>
          </a:p>
          <a:p>
            <a:pPr marL="914400" lvl="1" indent="-514350"/>
            <a:r>
              <a:rPr lang="en-US" altLang="ja-JP" sz="2100" dirty="0" smtClean="0"/>
              <a:t>2</a:t>
            </a:r>
            <a:r>
              <a:rPr lang="ja-JP" altLang="en-US" sz="2100" dirty="0" smtClean="0"/>
              <a:t>の時期も形式的技法用システム開発が主で、</a:t>
            </a:r>
            <a:r>
              <a:rPr lang="en-US" altLang="ja-JP" sz="2100" dirty="0" smtClean="0"/>
              <a:t>3</a:t>
            </a:r>
            <a:r>
              <a:rPr lang="ja-JP" altLang="en-US" sz="2100" dirty="0" smtClean="0"/>
              <a:t>の時期との境界は曖昧</a:t>
            </a:r>
            <a:endParaRPr lang="en-US" altLang="ja-JP" sz="2100" dirty="0" smtClean="0"/>
          </a:p>
          <a:p>
            <a:pPr marL="914400" lvl="1" indent="-514350"/>
            <a:r>
              <a:rPr lang="ja-JP" altLang="en-US" sz="2400" dirty="0" smtClean="0"/>
              <a:t>今日、話すＩＴ振興政策研究もしていた。それは</a:t>
            </a:r>
            <a:r>
              <a:rPr lang="en-US" altLang="ja-JP" sz="2400" dirty="0" smtClean="0"/>
              <a:t>4</a:t>
            </a:r>
            <a:r>
              <a:rPr lang="ja-JP" altLang="en-US" sz="2400" dirty="0" smtClean="0"/>
              <a:t>の最初と重なる</a:t>
            </a:r>
            <a:endParaRPr lang="en-US" altLang="ja-JP" sz="2100" dirty="0" smtClean="0"/>
          </a:p>
          <a:p>
            <a:pPr marL="514350" indent="-514350">
              <a:buFont typeface="+mj-lt"/>
              <a:buAutoNum type="arabicPeriod"/>
            </a:pPr>
            <a:r>
              <a:rPr lang="ja-JP" altLang="en-US" dirty="0" smtClean="0"/>
              <a:t>今は人文学者。主に歴史学</a:t>
            </a:r>
            <a:r>
              <a:rPr lang="en-US" altLang="ja-JP" dirty="0" smtClean="0"/>
              <a:t>(</a:t>
            </a:r>
            <a:r>
              <a:rPr lang="ja-JP" altLang="en-US" dirty="0" smtClean="0"/>
              <a:t>思想史</a:t>
            </a:r>
            <a:r>
              <a:rPr lang="en-US" altLang="ja-JP" dirty="0" smtClean="0"/>
              <a:t>)</a:t>
            </a:r>
            <a:r>
              <a:rPr lang="ja-JP" altLang="en-US" dirty="0" smtClean="0"/>
              <a:t>と社会学</a:t>
            </a:r>
            <a:endParaRPr lang="en-US" altLang="ja-JP" dirty="0" smtClean="0"/>
          </a:p>
          <a:p>
            <a:pPr marL="914400" lvl="1" indent="-514350"/>
            <a:r>
              <a:rPr lang="ja-JP" altLang="en-US" sz="2100" dirty="0" smtClean="0"/>
              <a:t>この数年は京都学派の研究に最も時間を費やしている</a:t>
            </a:r>
            <a:endParaRPr lang="en-US" altLang="ja-JP" sz="2100" dirty="0" smtClean="0"/>
          </a:p>
          <a:p>
            <a:pPr marL="914400" lvl="1" indent="-514350"/>
            <a:r>
              <a:rPr lang="ja-JP" altLang="en-US" sz="2100" dirty="0" smtClean="0"/>
              <a:t>しかし、歴史研究用のＩＴツールの開発もしている</a:t>
            </a:r>
            <a:endParaRPr lang="en-US" altLang="ja-JP" sz="2100" dirty="0" smtClean="0"/>
          </a:p>
          <a:p>
            <a:pPr marL="514350" indent="-514350"/>
            <a:r>
              <a:rPr lang="ja-JP" altLang="en-US" sz="2900" dirty="0" smtClean="0"/>
              <a:t>一番長いのは２と３のＩＴ関連の経歴で合わせて２５年余。４の時期の歴史ツール開発も入れると優に</a:t>
            </a:r>
            <a:r>
              <a:rPr lang="en-US" altLang="ja-JP" sz="2900" dirty="0" smtClean="0"/>
              <a:t>30</a:t>
            </a:r>
            <a:r>
              <a:rPr lang="ja-JP" altLang="en-US" sz="2900" dirty="0" smtClean="0"/>
              <a:t>年を超える</a:t>
            </a:r>
            <a:endParaRPr lang="en-US" altLang="ja-JP" sz="2900" dirty="0" smtClean="0"/>
          </a:p>
          <a:p>
            <a:pPr marL="514350" indent="-514350"/>
            <a:r>
              <a:rPr lang="ja-JP" altLang="en-US" sz="2900" dirty="0" smtClean="0"/>
              <a:t>現役の </a:t>
            </a:r>
            <a:r>
              <a:rPr lang="en-US" altLang="ja-JP" sz="2900" dirty="0" smtClean="0"/>
              <a:t>Java </a:t>
            </a:r>
            <a:r>
              <a:rPr lang="ja-JP" altLang="en-US" sz="2900" dirty="0" smtClean="0"/>
              <a:t>プログラマ。数年前には、</a:t>
            </a:r>
            <a:r>
              <a:rPr lang="en-US" altLang="ja-JP" sz="2900" dirty="0" smtClean="0"/>
              <a:t>sourceforge.jp </a:t>
            </a:r>
            <a:r>
              <a:rPr lang="ja-JP" altLang="en-US" sz="2900" dirty="0" smtClean="0"/>
              <a:t>で月間活動度</a:t>
            </a:r>
            <a:r>
              <a:rPr lang="en-US" altLang="ja-JP" sz="2900" dirty="0" smtClean="0"/>
              <a:t>7</a:t>
            </a:r>
            <a:r>
              <a:rPr lang="ja-JP" altLang="en-US" sz="2900" dirty="0" smtClean="0"/>
              <a:t>位に！</a:t>
            </a:r>
            <a:endParaRPr lang="en-US" altLang="ja-JP" sz="2900" dirty="0" smtClean="0"/>
          </a:p>
          <a:p>
            <a:endParaRPr lang="en-US" altLang="ja-JP"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ＩＴ関連の経歴　その１</a:t>
            </a:r>
            <a:endParaRPr kumimoji="1" lang="ja-JP" altLang="en-US" sz="2800" dirty="0"/>
          </a:p>
        </p:txBody>
      </p:sp>
      <p:sp>
        <p:nvSpPr>
          <p:cNvPr id="3" name="コンテンツ プレースホルダ 2"/>
          <p:cNvSpPr>
            <a:spLocks noGrp="1"/>
          </p:cNvSpPr>
          <p:nvPr>
            <p:ph idx="1"/>
          </p:nvPr>
        </p:nvSpPr>
        <p:spPr/>
        <p:txBody>
          <a:bodyPr>
            <a:normAutofit fontScale="62500" lnSpcReduction="20000"/>
          </a:bodyPr>
          <a:lstStyle/>
          <a:p>
            <a:r>
              <a:rPr lang="en-US" altLang="ja-JP" dirty="0" smtClean="0"/>
              <a:t>1981</a:t>
            </a:r>
            <a:r>
              <a:rPr lang="ja-JP" altLang="en-US" dirty="0" smtClean="0"/>
              <a:t>年までは数理論理学者。数学で学位を取得した後から、数理論理学の形式的技法への応用研究を開始。</a:t>
            </a:r>
            <a:r>
              <a:rPr lang="en-US" altLang="ja-JP" dirty="0" smtClean="0"/>
              <a:t/>
            </a:r>
            <a:br>
              <a:rPr lang="en-US" altLang="ja-JP" dirty="0" smtClean="0"/>
            </a:br>
            <a:r>
              <a:rPr lang="ja-JP" altLang="en-US" dirty="0" smtClean="0"/>
              <a:t>構成的プログラミングシステム</a:t>
            </a:r>
            <a:r>
              <a:rPr lang="en-US" altLang="ja-JP" dirty="0" smtClean="0"/>
              <a:t>PX</a:t>
            </a:r>
            <a:r>
              <a:rPr lang="ja-JP" altLang="en-US" dirty="0" smtClean="0"/>
              <a:t>の開発を始める。</a:t>
            </a:r>
            <a:r>
              <a:rPr lang="en-US" altLang="ja-JP" dirty="0" smtClean="0"/>
              <a:t/>
            </a:r>
            <a:br>
              <a:rPr lang="en-US" altLang="ja-JP" dirty="0" smtClean="0"/>
            </a:br>
            <a:r>
              <a:rPr lang="ja-JP" altLang="en-US" dirty="0" smtClean="0"/>
              <a:t>（筑波大数学研究科時代）</a:t>
            </a:r>
            <a:endParaRPr lang="en-US" altLang="ja-JP" dirty="0" smtClean="0"/>
          </a:p>
          <a:p>
            <a:r>
              <a:rPr lang="en-US" altLang="ja-JP" dirty="0" smtClean="0"/>
              <a:t>1988</a:t>
            </a:r>
            <a:r>
              <a:rPr lang="ja-JP" altLang="en-US" dirty="0" smtClean="0"/>
              <a:t>年、</a:t>
            </a:r>
            <a:r>
              <a:rPr lang="en-US" altLang="ja-JP" dirty="0" smtClean="0"/>
              <a:t>PX</a:t>
            </a:r>
            <a:r>
              <a:rPr lang="ja-JP" altLang="en-US" dirty="0" smtClean="0"/>
              <a:t>システムに関する著書を</a:t>
            </a:r>
            <a:r>
              <a:rPr lang="en-US" altLang="ja-JP" dirty="0" smtClean="0"/>
              <a:t>MIT Press</a:t>
            </a:r>
            <a:r>
              <a:rPr lang="ja-JP" altLang="en-US" dirty="0" smtClean="0"/>
              <a:t>より出版。</a:t>
            </a:r>
            <a:r>
              <a:rPr lang="en-US" altLang="ja-JP" dirty="0" smtClean="0"/>
              <a:t>PX</a:t>
            </a:r>
            <a:r>
              <a:rPr lang="ja-JP" altLang="en-US" dirty="0" smtClean="0"/>
              <a:t>システムの</a:t>
            </a:r>
            <a:br>
              <a:rPr lang="ja-JP" altLang="en-US" dirty="0" smtClean="0"/>
            </a:br>
            <a:r>
              <a:rPr lang="ja-JP" altLang="en-US" dirty="0" smtClean="0"/>
              <a:t>プロジェクトがほぼ終了。</a:t>
            </a:r>
            <a:r>
              <a:rPr lang="en-US" altLang="ja-JP" dirty="0" smtClean="0"/>
              <a:t/>
            </a:r>
            <a:br>
              <a:rPr lang="en-US" altLang="ja-JP" dirty="0" smtClean="0"/>
            </a:br>
            <a:r>
              <a:rPr lang="ja-JP" altLang="en-US" dirty="0" smtClean="0"/>
              <a:t>このプロジェクトの中で形式的技法に対する疑問を抱くも、海外からの評価に甘え本質的問題に気が付かず研究を継続。</a:t>
            </a:r>
            <a:r>
              <a:rPr lang="en-US" altLang="ja-JP" dirty="0" smtClean="0"/>
              <a:t/>
            </a:r>
            <a:br>
              <a:rPr lang="en-US" altLang="ja-JP" dirty="0" smtClean="0"/>
            </a:br>
            <a:r>
              <a:rPr lang="ja-JP" altLang="en-US" dirty="0" smtClean="0"/>
              <a:t>（京大数理解析研究所時代）</a:t>
            </a:r>
            <a:endParaRPr lang="en-US" altLang="ja-JP" dirty="0" smtClean="0"/>
          </a:p>
          <a:p>
            <a:r>
              <a:rPr lang="en-US" altLang="ja-JP" dirty="0" smtClean="0"/>
              <a:t>1995</a:t>
            </a:r>
            <a:r>
              <a:rPr lang="ja-JP" altLang="en-US" dirty="0" smtClean="0"/>
              <a:t>年に出版された教科書「プログラム検証論」の執筆とソフトウェア</a:t>
            </a:r>
            <a:br>
              <a:rPr lang="ja-JP" altLang="en-US" dirty="0" smtClean="0"/>
            </a:br>
            <a:r>
              <a:rPr lang="ja-JP" altLang="en-US" dirty="0" smtClean="0"/>
              <a:t>技術者の教育が契機となり、形式的技法の本質的問題に気付き、プログラムの正しさを保証する技術としての形式的技法の研究を放棄することを決意。（龍谷大学理工</a:t>
            </a:r>
            <a:r>
              <a:rPr lang="en-US" altLang="ja-JP" dirty="0" smtClean="0"/>
              <a:t>-</a:t>
            </a:r>
            <a:r>
              <a:rPr lang="ja-JP" altLang="en-US" dirty="0" smtClean="0"/>
              <a:t>神戸大学工時代）</a:t>
            </a:r>
            <a:endParaRPr lang="en-US" altLang="ja-JP" dirty="0" smtClean="0"/>
          </a:p>
          <a:p>
            <a:r>
              <a:rPr lang="en-US" altLang="ja-JP" dirty="0" smtClean="0"/>
              <a:t>1998</a:t>
            </a:r>
            <a:r>
              <a:rPr lang="ja-JP" altLang="en-US" dirty="0" smtClean="0"/>
              <a:t>年ころから形式的技法を形式的証明の誤りを見つける技術として</a:t>
            </a:r>
            <a:br>
              <a:rPr lang="ja-JP" altLang="en-US" dirty="0" smtClean="0"/>
            </a:br>
            <a:r>
              <a:rPr lang="ja-JP" altLang="en-US" dirty="0" smtClean="0"/>
              <a:t>転用する方法を研究。証明アニメーションなどの技術を提案。</a:t>
            </a:r>
            <a:r>
              <a:rPr lang="en-US" altLang="ja-JP" dirty="0" smtClean="0"/>
              <a:t/>
            </a:r>
            <a:br>
              <a:rPr lang="en-US" altLang="ja-JP" dirty="0" smtClean="0"/>
            </a:br>
            <a:r>
              <a:rPr lang="ja-JP" altLang="en-US" dirty="0" smtClean="0"/>
              <a:t>一方で</a:t>
            </a:r>
            <a:r>
              <a:rPr lang="en-US" altLang="ja-JP" dirty="0" smtClean="0"/>
              <a:t>UML2.0</a:t>
            </a:r>
            <a:r>
              <a:rPr lang="ja-JP" altLang="en-US" dirty="0" smtClean="0"/>
              <a:t>実行可能モデラー</a:t>
            </a:r>
            <a:r>
              <a:rPr lang="en-US" altLang="ja-JP" dirty="0" smtClean="0"/>
              <a:t>SMART</a:t>
            </a:r>
            <a:r>
              <a:rPr lang="ja-JP" altLang="en-US" dirty="0" smtClean="0"/>
              <a:t>の開発に着手。</a:t>
            </a:r>
            <a:r>
              <a:rPr lang="en-US" altLang="ja-JP" dirty="0" smtClean="0"/>
              <a:t/>
            </a:r>
            <a:br>
              <a:rPr lang="en-US" altLang="ja-JP" dirty="0" smtClean="0"/>
            </a:br>
            <a:r>
              <a:rPr lang="ja-JP" altLang="en-US" dirty="0" smtClean="0"/>
              <a:t>さらに、ソフトウェアの社会的側面に気が付く。（神戸大学工時代）</a:t>
            </a:r>
            <a:endParaRPr lang="en-US" altLang="ja-JP" dirty="0" smtClean="0"/>
          </a:p>
        </p:txBody>
      </p:sp>
      <p:sp>
        <p:nvSpPr>
          <p:cNvPr id="4" name="角丸四角形吹き出し 3"/>
          <p:cNvSpPr/>
          <p:nvPr/>
        </p:nvSpPr>
        <p:spPr>
          <a:xfrm>
            <a:off x="1763688" y="3861048"/>
            <a:ext cx="3456384" cy="1584176"/>
          </a:xfrm>
          <a:prstGeom prst="wedgeRoundRect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b="1" dirty="0"/>
              <a:t>もちろん、全ての技術は</a:t>
            </a:r>
            <a:r>
              <a:rPr lang="ja-JP" altLang="en-US" b="1" dirty="0" smtClean="0"/>
              <a:t>社会的。</a:t>
            </a:r>
            <a:endParaRPr lang="en-US" altLang="ja-JP" b="1" dirty="0"/>
          </a:p>
          <a:p>
            <a:pPr algn="ctr"/>
            <a:r>
              <a:rPr lang="ja-JP" altLang="en-US" b="1" dirty="0" smtClean="0"/>
              <a:t>しかし、その中でソフトの世界は</a:t>
            </a:r>
            <a:endParaRPr lang="en-US" altLang="ja-JP" b="1" dirty="0" smtClean="0"/>
          </a:p>
          <a:p>
            <a:pPr algn="ctr"/>
            <a:r>
              <a:rPr kumimoji="1" lang="ja-JP" altLang="en-US" b="1" dirty="0" smtClean="0"/>
              <a:t>ハードの世界より、</a:t>
            </a:r>
            <a:endParaRPr kumimoji="1" lang="en-US" altLang="ja-JP" b="1" dirty="0" smtClean="0"/>
          </a:p>
          <a:p>
            <a:pPr algn="ctr"/>
            <a:r>
              <a:rPr kumimoji="1" lang="ja-JP" altLang="en-US" b="1" dirty="0" smtClean="0"/>
              <a:t>社会的側面の重要度が</a:t>
            </a:r>
            <a:endParaRPr kumimoji="1" lang="en-US" altLang="ja-JP" b="1" dirty="0" smtClean="0"/>
          </a:p>
          <a:p>
            <a:pPr algn="ctr"/>
            <a:r>
              <a:rPr kumimoji="1" lang="ja-JP" altLang="en-US" b="1" dirty="0" smtClean="0"/>
              <a:t>より高い</a:t>
            </a:r>
            <a:r>
              <a:rPr lang="ja-JP" altLang="en-US" b="1" dirty="0" smtClean="0"/>
              <a:t>、と</a:t>
            </a:r>
            <a:r>
              <a:rPr lang="ja-JP" altLang="en-US" b="1" dirty="0"/>
              <a:t>いう</a:t>
            </a:r>
            <a:r>
              <a:rPr lang="ja-JP" altLang="en-US" b="1" dirty="0" smtClean="0"/>
              <a:t>意味</a:t>
            </a:r>
            <a:endParaRPr lang="en-US" altLang="ja-JP"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ＩＴ関連の経歴　その２</a:t>
            </a:r>
            <a:endParaRPr kumimoji="1" lang="ja-JP" altLang="en-US" dirty="0"/>
          </a:p>
        </p:txBody>
      </p:sp>
      <p:sp>
        <p:nvSpPr>
          <p:cNvPr id="3" name="コンテンツ プレースホルダ 2"/>
          <p:cNvSpPr>
            <a:spLocks noGrp="1"/>
          </p:cNvSpPr>
          <p:nvPr>
            <p:ph idx="1"/>
          </p:nvPr>
        </p:nvSpPr>
        <p:spPr/>
        <p:txBody>
          <a:bodyPr>
            <a:noAutofit/>
          </a:bodyPr>
          <a:lstStyle/>
          <a:p>
            <a:r>
              <a:rPr lang="en-US" altLang="ja-JP" sz="1800" dirty="0" smtClean="0"/>
              <a:t>2004</a:t>
            </a:r>
            <a:r>
              <a:rPr lang="ja-JP" altLang="en-US" sz="1800" dirty="0" smtClean="0"/>
              <a:t>年、</a:t>
            </a:r>
            <a:r>
              <a:rPr lang="en-US" altLang="ja-JP" sz="1800" dirty="0" smtClean="0"/>
              <a:t>SMART</a:t>
            </a:r>
            <a:r>
              <a:rPr lang="ja-JP" altLang="en-US" sz="1800" dirty="0" smtClean="0"/>
              <a:t>システムを</a:t>
            </a:r>
            <a:r>
              <a:rPr lang="en-US" altLang="ja-JP" sz="1800" dirty="0" smtClean="0"/>
              <a:t>UML2004</a:t>
            </a:r>
            <a:r>
              <a:rPr lang="ja-JP" altLang="en-US" sz="1800" dirty="0" smtClean="0"/>
              <a:t>で発表。文部科学省科学技術政策研究所</a:t>
            </a:r>
            <a:br>
              <a:rPr lang="ja-JP" altLang="en-US" sz="1800" dirty="0" smtClean="0"/>
            </a:br>
            <a:r>
              <a:rPr lang="en-US" altLang="ja-JP" sz="1800" dirty="0" smtClean="0"/>
              <a:t>NISTEP</a:t>
            </a:r>
            <a:r>
              <a:rPr lang="ja-JP" altLang="en-US" sz="1800" dirty="0" smtClean="0"/>
              <a:t>非常勤研究員就任。ソフトウェア業界振興策研究を開始。</a:t>
            </a:r>
            <a:br>
              <a:rPr lang="ja-JP" altLang="en-US" sz="1800" dirty="0" smtClean="0"/>
            </a:br>
            <a:r>
              <a:rPr lang="ja-JP" altLang="en-US" sz="1800" dirty="0" smtClean="0"/>
              <a:t>（神戸大学工時代）</a:t>
            </a:r>
            <a:endParaRPr lang="en-US" altLang="ja-JP" sz="1800" dirty="0" smtClean="0"/>
          </a:p>
          <a:p>
            <a:r>
              <a:rPr lang="en-US" altLang="ja-JP" sz="1800" dirty="0" smtClean="0"/>
              <a:t>2005</a:t>
            </a:r>
            <a:r>
              <a:rPr lang="ja-JP" altLang="en-US" sz="1800" dirty="0" smtClean="0"/>
              <a:t>年、京都大学文学研究科教授就任。人文学者（歴史学）に転向。</a:t>
            </a:r>
            <a:br>
              <a:rPr lang="ja-JP" altLang="en-US" sz="1800" dirty="0" smtClean="0"/>
            </a:br>
            <a:r>
              <a:rPr lang="en-US" altLang="ja-JP" sz="1800" dirty="0" smtClean="0"/>
              <a:t>NISTEP</a:t>
            </a:r>
            <a:r>
              <a:rPr lang="ja-JP" altLang="en-US" sz="1800" dirty="0" err="1" smtClean="0"/>
              <a:t>での</a:t>
            </a:r>
            <a:r>
              <a:rPr lang="ja-JP" altLang="en-US" sz="1800" dirty="0" smtClean="0"/>
              <a:t>ソフトウェア人材育成の調査・研究を本格化。</a:t>
            </a:r>
            <a:br>
              <a:rPr lang="ja-JP" altLang="en-US" sz="1800" dirty="0" smtClean="0"/>
            </a:br>
            <a:r>
              <a:rPr lang="ja-JP" altLang="en-US" sz="1800" dirty="0" smtClean="0"/>
              <a:t>（以後、京大文学研究科時代）</a:t>
            </a:r>
            <a:endParaRPr lang="en-US" altLang="ja-JP" sz="1800" dirty="0" smtClean="0"/>
          </a:p>
          <a:p>
            <a:r>
              <a:rPr lang="en-US" altLang="ja-JP" sz="1800" dirty="0" smtClean="0"/>
              <a:t>2007</a:t>
            </a:r>
            <a:r>
              <a:rPr lang="ja-JP" altLang="en-US" sz="1800" dirty="0" smtClean="0"/>
              <a:t>年ころから、</a:t>
            </a:r>
            <a:r>
              <a:rPr lang="en-US" altLang="ja-JP" sz="1800" dirty="0" smtClean="0"/>
              <a:t>SMART</a:t>
            </a:r>
            <a:r>
              <a:rPr lang="ja-JP" altLang="en-US" sz="1800" dirty="0" smtClean="0"/>
              <a:t>をベースに歴史研究用ツール</a:t>
            </a:r>
            <a:r>
              <a:rPr lang="en-US" altLang="ja-JP" sz="1800" dirty="0" smtClean="0"/>
              <a:t>SMART-GS</a:t>
            </a:r>
            <a:r>
              <a:rPr lang="ja-JP" altLang="en-US" sz="1800" dirty="0" smtClean="0"/>
              <a:t>の開発に着手。</a:t>
            </a:r>
            <a:r>
              <a:rPr lang="en-US" altLang="ja-JP" sz="1800" dirty="0" smtClean="0"/>
              <a:t/>
            </a:r>
            <a:br>
              <a:rPr lang="en-US" altLang="ja-JP" sz="1800" dirty="0" smtClean="0"/>
            </a:br>
            <a:r>
              <a:rPr lang="ja-JP" altLang="en-US" sz="1800" dirty="0" smtClean="0"/>
              <a:t>このころからトップダウンのソフトウェア業界振興策の限界を認識し、</a:t>
            </a:r>
            <a:r>
              <a:rPr lang="en-US" altLang="ja-JP" sz="1800" dirty="0" smtClean="0"/>
              <a:t>NISTEP</a:t>
            </a:r>
            <a:r>
              <a:rPr lang="ja-JP" altLang="en-US" sz="1800" dirty="0" err="1" smtClean="0"/>
              <a:t>での</a:t>
            </a:r>
            <a:r>
              <a:rPr lang="ja-JP" altLang="en-US" sz="1800" dirty="0" smtClean="0"/>
              <a:t>活動を実質停止。</a:t>
            </a:r>
            <a:endParaRPr lang="en-US" altLang="ja-JP" sz="1800" dirty="0" smtClean="0"/>
          </a:p>
          <a:p>
            <a:r>
              <a:rPr lang="en-US" altLang="ja-JP" sz="1800" dirty="0" smtClean="0"/>
              <a:t>2010</a:t>
            </a:r>
            <a:r>
              <a:rPr lang="ja-JP" altLang="en-US" sz="1800" dirty="0" smtClean="0"/>
              <a:t>年ころから２０年近いブランクを経て現役プログラマに復帰し、</a:t>
            </a:r>
            <a:r>
              <a:rPr lang="en-US" altLang="ja-JP" sz="1800" dirty="0" smtClean="0"/>
              <a:t>sourceforge.jp </a:t>
            </a:r>
            <a:r>
              <a:rPr lang="ja-JP" altLang="en-US" sz="1800" dirty="0" err="1" smtClean="0"/>
              <a:t>での</a:t>
            </a:r>
            <a:r>
              <a:rPr lang="en-US" altLang="ja-JP" sz="1800" dirty="0" smtClean="0"/>
              <a:t>SMART-GS</a:t>
            </a:r>
            <a:r>
              <a:rPr lang="ja-JP" altLang="en-US" sz="1800" dirty="0" smtClean="0"/>
              <a:t>システム開発のメイン・プログラマ</a:t>
            </a:r>
            <a:r>
              <a:rPr lang="en-US" altLang="ja-JP" sz="1800" dirty="0" smtClean="0"/>
              <a:t>(Java</a:t>
            </a:r>
            <a:r>
              <a:rPr lang="ja-JP" altLang="en-US" sz="1800" dirty="0" smtClean="0"/>
              <a:t>プログラミング）となる。</a:t>
            </a:r>
            <a:endParaRPr lang="en-US" altLang="ja-JP" sz="1800" dirty="0" smtClean="0"/>
          </a:p>
          <a:p>
            <a:r>
              <a:rPr lang="ja-JP" altLang="en-US" sz="1800" dirty="0" smtClean="0"/>
              <a:t>現在も</a:t>
            </a:r>
            <a:r>
              <a:rPr lang="en-US" altLang="ja-JP" sz="1800" dirty="0" smtClean="0"/>
              <a:t>Java</a:t>
            </a:r>
            <a:r>
              <a:rPr lang="ja-JP" altLang="en-US" sz="1800" dirty="0" smtClean="0"/>
              <a:t>プログラマとして活動しつつ、ソフトウェア工学の社会的側面の研究を続けている。</a:t>
            </a:r>
            <a:endParaRPr kumimoji="1" lang="ja-JP" altLang="en-US" sz="1800" dirty="0"/>
          </a:p>
        </p:txBody>
      </p:sp>
      <p:sp>
        <p:nvSpPr>
          <p:cNvPr id="4" name="円形吹き出し 3"/>
          <p:cNvSpPr/>
          <p:nvPr/>
        </p:nvSpPr>
        <p:spPr>
          <a:xfrm>
            <a:off x="2627784" y="1484784"/>
            <a:ext cx="2592288" cy="2016224"/>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b="1" dirty="0" smtClean="0"/>
              <a:t>トップダウン開発のことではありません！</a:t>
            </a:r>
            <a:endParaRPr lang="en-US" altLang="ja-JP" b="1" dirty="0" smtClean="0"/>
          </a:p>
          <a:p>
            <a:pPr algn="ctr"/>
            <a:r>
              <a:rPr kumimoji="1" lang="ja-JP" altLang="en-US" b="1" dirty="0" smtClean="0"/>
              <a:t>政府によるトップダウンの産業振興策のこと</a:t>
            </a:r>
            <a:endParaRPr kumimoji="1" lang="ja-JP"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additive="base">
                                        <p:cTn id="1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1491</TotalTime>
  <Words>4225</Words>
  <Application>Microsoft Office PowerPoint</Application>
  <PresentationFormat>画面に合わせる (4:3)</PresentationFormat>
  <Paragraphs>236</Paragraphs>
  <Slides>33</Slides>
  <Notes>12</Notes>
  <HiddenSlides>0</HiddenSlides>
  <MMClips>0</MMClips>
  <ScaleCrop>false</ScaleCrop>
  <HeadingPairs>
    <vt:vector size="4" baseType="variant">
      <vt:variant>
        <vt:lpstr>テーマ</vt:lpstr>
      </vt:variant>
      <vt:variant>
        <vt:i4>1</vt:i4>
      </vt:variant>
      <vt:variant>
        <vt:lpstr>スライド タイトル</vt:lpstr>
      </vt:variant>
      <vt:variant>
        <vt:i4>33</vt:i4>
      </vt:variant>
    </vt:vector>
  </HeadingPairs>
  <TitlesOfParts>
    <vt:vector size="34" baseType="lpstr">
      <vt:lpstr>Office テーマ</vt:lpstr>
      <vt:lpstr>中島さきがけ２０１４年１月領域会議特別講演版 社会とソフトウェア あるソフトウェア工学者の経験 </vt:lpstr>
      <vt:lpstr>現在の林は…</vt:lpstr>
      <vt:lpstr>今年の担当科目のキーワード</vt:lpstr>
      <vt:lpstr>PowerPoint プレゼンテーション</vt:lpstr>
      <vt:lpstr>今日の話は 林が如何にＩＴ分野で失敗し続けたかの話</vt:lpstr>
      <vt:lpstr>ベースにした講演について</vt:lpstr>
      <vt:lpstr>林の略歴</vt:lpstr>
      <vt:lpstr>ＩＴ関連の経歴　その１</vt:lpstr>
      <vt:lpstr>ＩＴ関連の経歴　その２</vt:lpstr>
      <vt:lpstr>ソフトウェア工学における林の変化</vt:lpstr>
      <vt:lpstr>では、ITの歴史変化とは何だったか</vt:lpstr>
      <vt:lpstr>Up-front, top-downの時代</vt:lpstr>
      <vt:lpstr>テクノ・ソシオとアジャイルの時代</vt:lpstr>
      <vt:lpstr>ソシオ、ソーシャルの時代</vt:lpstr>
      <vt:lpstr>Up-front 時代の失敗談 1</vt:lpstr>
      <vt:lpstr>Up-front 時代の失敗談 2 </vt:lpstr>
      <vt:lpstr>Up-front 時代の失敗談 3</vt:lpstr>
      <vt:lpstr>Up-front 時代の失敗談 4</vt:lpstr>
      <vt:lpstr>テクノ・ソシオとアジャイルの時代「失敗談」 1</vt:lpstr>
      <vt:lpstr>テクノ・ソシオとアジャイルの時代「失敗談」 2</vt:lpstr>
      <vt:lpstr>テクノ・ソシオとアジャイルの時代「失敗談」 3</vt:lpstr>
      <vt:lpstr>ソシオ、ソーシャルの時代の失敗談 1</vt:lpstr>
      <vt:lpstr>ソシオ、ソーシャルの時代の失敗談 2</vt:lpstr>
      <vt:lpstr>ソシオ、ソーシャルの時代の失敗談 3</vt:lpstr>
      <vt:lpstr>ソシオ、ソーシャルの時代の失敗談 3</vt:lpstr>
      <vt:lpstr>ソシオ、ソーシャルの時代の失敗談 4</vt:lpstr>
      <vt:lpstr>ソシオ、ソーシャルの時代の失敗談 5</vt:lpstr>
      <vt:lpstr>もう一つの挫折１</vt:lpstr>
      <vt:lpstr>もう一つの挫折２</vt:lpstr>
      <vt:lpstr>もう一つの挫折３</vt:lpstr>
      <vt:lpstr>ソシオ、ソーシャルの時代の失敗談 6</vt:lpstr>
      <vt:lpstr>ソシオ、ソーシャルの時代の失敗談 7</vt:lpstr>
      <vt:lpstr>最後に</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社会とソフトウェア： あるソフトウェア工学者の経験</dc:title>
  <cp:lastModifiedBy>susumu</cp:lastModifiedBy>
  <cp:revision>147</cp:revision>
  <dcterms:modified xsi:type="dcterms:W3CDTF">2014-01-24T23:46:21Z</dcterms:modified>
</cp:coreProperties>
</file>