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8" r:id="rId3"/>
    <p:sldId id="259" r:id="rId4"/>
    <p:sldId id="260" r:id="rId5"/>
    <p:sldId id="261" r:id="rId6"/>
    <p:sldId id="262" r:id="rId7"/>
    <p:sldId id="290" r:id="rId8"/>
    <p:sldId id="264" r:id="rId9"/>
    <p:sldId id="265" r:id="rId10"/>
    <p:sldId id="266" r:id="rId11"/>
    <p:sldId id="270" r:id="rId12"/>
    <p:sldId id="280" r:id="rId13"/>
    <p:sldId id="271" r:id="rId14"/>
    <p:sldId id="281" r:id="rId15"/>
    <p:sldId id="282" r:id="rId16"/>
    <p:sldId id="275" r:id="rId17"/>
    <p:sldId id="273" r:id="rId18"/>
    <p:sldId id="284" r:id="rId19"/>
    <p:sldId id="285" r:id="rId20"/>
    <p:sldId id="286" r:id="rId21"/>
    <p:sldId id="267" r:id="rId22"/>
    <p:sldId id="268" r:id="rId23"/>
    <p:sldId id="269" r:id="rId24"/>
    <p:sldId id="287" r:id="rId25"/>
    <p:sldId id="289" r:id="rId26"/>
    <p:sldId id="288" r:id="rId2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986" autoAdjust="0"/>
  </p:normalViewPr>
  <p:slideViewPr>
    <p:cSldViewPr snapToGrid="0">
      <p:cViewPr varScale="1">
        <p:scale>
          <a:sx n="85" d="100"/>
          <a:sy n="85" d="100"/>
        </p:scale>
        <p:origin x="33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ED016-0965-4765-BE8E-EF2C6EDA2A4E}" type="datetimeFigureOut">
              <a:rPr kumimoji="1" lang="ja-JP" altLang="en-US" smtClean="0"/>
              <a:t>2021/6/7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2561C-8038-4B80-B124-BFE778D89B45}" type="slidenum">
              <a:rPr kumimoji="1" lang="ja-JP" altLang="en-US" smtClean="0"/>
              <a:t>‹#›</a:t>
            </a:fld>
            <a:endParaRPr kumimoji="1" lang="ja-JP" altLang="en-US"/>
          </a:p>
        </p:txBody>
      </p:sp>
    </p:spTree>
    <p:extLst>
      <p:ext uri="{BB962C8B-B14F-4D97-AF65-F5344CB8AC3E}">
        <p14:creationId xmlns:p14="http://schemas.microsoft.com/office/powerpoint/2010/main" val="9190729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4BD1EA-5F94-4FC7-A442-83B914C2926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D16F779-6B0D-481A-BAFA-BDEEEA084A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C7D8DF9-B91A-400A-BAEC-F6A4E5271F5E}"/>
              </a:ext>
            </a:extLst>
          </p:cNvPr>
          <p:cNvSpPr>
            <a:spLocks noGrp="1"/>
          </p:cNvSpPr>
          <p:nvPr>
            <p:ph type="dt" sz="half" idx="10"/>
          </p:nvPr>
        </p:nvSpPr>
        <p:spPr/>
        <p:txBody>
          <a:bodyPr/>
          <a:lstStyle/>
          <a:p>
            <a:fld id="{6045848E-D2E7-40AC-8A70-3F721241FCC9}" type="datetime1">
              <a:rPr kumimoji="1" lang="ja-JP" altLang="en-US" smtClean="0"/>
              <a:t>2021/6/7</a:t>
            </a:fld>
            <a:endParaRPr kumimoji="1" lang="ja-JP" altLang="en-US"/>
          </a:p>
        </p:txBody>
      </p:sp>
      <p:sp>
        <p:nvSpPr>
          <p:cNvPr id="5" name="フッター プレースホルダー 4">
            <a:extLst>
              <a:ext uri="{FF2B5EF4-FFF2-40B4-BE49-F238E27FC236}">
                <a16:creationId xmlns:a16="http://schemas.microsoft.com/office/drawing/2014/main" id="{B0058901-C786-4199-8AD1-C2FDECC7914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B9001CB-1F58-41E1-B551-1B8ADE5BF9AC}"/>
              </a:ext>
            </a:extLst>
          </p:cNvPr>
          <p:cNvSpPr>
            <a:spLocks noGrp="1"/>
          </p:cNvSpPr>
          <p:nvPr>
            <p:ph type="sldNum" sz="quarter" idx="12"/>
          </p:nvPr>
        </p:nvSpPr>
        <p:spPr/>
        <p:txBody>
          <a:bodyPr/>
          <a:lstStyle/>
          <a:p>
            <a:fld id="{92B5D991-C7B6-4805-8A60-E4C1B9C58E79}" type="slidenum">
              <a:rPr kumimoji="1" lang="ja-JP" altLang="en-US" smtClean="0"/>
              <a:t>‹#›</a:t>
            </a:fld>
            <a:endParaRPr kumimoji="1" lang="ja-JP" altLang="en-US"/>
          </a:p>
        </p:txBody>
      </p:sp>
    </p:spTree>
    <p:extLst>
      <p:ext uri="{BB962C8B-B14F-4D97-AF65-F5344CB8AC3E}">
        <p14:creationId xmlns:p14="http://schemas.microsoft.com/office/powerpoint/2010/main" val="706599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BAA87-3F61-4BDF-A8AC-03113711938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251DF22-7CD1-4FF6-BE00-3FB577162AA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CC55FEF-1AA8-4BB7-BB4C-885D08511617}"/>
              </a:ext>
            </a:extLst>
          </p:cNvPr>
          <p:cNvSpPr>
            <a:spLocks noGrp="1"/>
          </p:cNvSpPr>
          <p:nvPr>
            <p:ph type="dt" sz="half" idx="10"/>
          </p:nvPr>
        </p:nvSpPr>
        <p:spPr/>
        <p:txBody>
          <a:bodyPr/>
          <a:lstStyle/>
          <a:p>
            <a:fld id="{7A5780C4-5FD7-4C96-A767-D206DF343D1A}" type="datetime1">
              <a:rPr kumimoji="1" lang="ja-JP" altLang="en-US" smtClean="0"/>
              <a:t>2021/6/7</a:t>
            </a:fld>
            <a:endParaRPr kumimoji="1" lang="ja-JP" altLang="en-US"/>
          </a:p>
        </p:txBody>
      </p:sp>
      <p:sp>
        <p:nvSpPr>
          <p:cNvPr id="5" name="フッター プレースホルダー 4">
            <a:extLst>
              <a:ext uri="{FF2B5EF4-FFF2-40B4-BE49-F238E27FC236}">
                <a16:creationId xmlns:a16="http://schemas.microsoft.com/office/drawing/2014/main" id="{5CF16A32-7DF5-4653-930B-DEF2E28C566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FBAA9DF-FED0-44AB-A521-314478457E74}"/>
              </a:ext>
            </a:extLst>
          </p:cNvPr>
          <p:cNvSpPr>
            <a:spLocks noGrp="1"/>
          </p:cNvSpPr>
          <p:nvPr>
            <p:ph type="sldNum" sz="quarter" idx="12"/>
          </p:nvPr>
        </p:nvSpPr>
        <p:spPr/>
        <p:txBody>
          <a:bodyPr/>
          <a:lstStyle/>
          <a:p>
            <a:fld id="{92B5D991-C7B6-4805-8A60-E4C1B9C58E79}" type="slidenum">
              <a:rPr kumimoji="1" lang="ja-JP" altLang="en-US" smtClean="0"/>
              <a:t>‹#›</a:t>
            </a:fld>
            <a:endParaRPr kumimoji="1" lang="ja-JP" altLang="en-US"/>
          </a:p>
        </p:txBody>
      </p:sp>
    </p:spTree>
    <p:extLst>
      <p:ext uri="{BB962C8B-B14F-4D97-AF65-F5344CB8AC3E}">
        <p14:creationId xmlns:p14="http://schemas.microsoft.com/office/powerpoint/2010/main" val="268119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C28841B-874B-4D7D-BDF5-9F5A40E8194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71F5561-ABE2-48BA-A445-6F3C699FBB8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18D43E4-05A1-44C0-A45C-622A802AD3A6}"/>
              </a:ext>
            </a:extLst>
          </p:cNvPr>
          <p:cNvSpPr>
            <a:spLocks noGrp="1"/>
          </p:cNvSpPr>
          <p:nvPr>
            <p:ph type="dt" sz="half" idx="10"/>
          </p:nvPr>
        </p:nvSpPr>
        <p:spPr/>
        <p:txBody>
          <a:bodyPr/>
          <a:lstStyle/>
          <a:p>
            <a:fld id="{FEB32A4D-2D99-4348-95ED-124870A76399}" type="datetime1">
              <a:rPr kumimoji="1" lang="ja-JP" altLang="en-US" smtClean="0"/>
              <a:t>2021/6/7</a:t>
            </a:fld>
            <a:endParaRPr kumimoji="1" lang="ja-JP" altLang="en-US"/>
          </a:p>
        </p:txBody>
      </p:sp>
      <p:sp>
        <p:nvSpPr>
          <p:cNvPr id="5" name="フッター プレースホルダー 4">
            <a:extLst>
              <a:ext uri="{FF2B5EF4-FFF2-40B4-BE49-F238E27FC236}">
                <a16:creationId xmlns:a16="http://schemas.microsoft.com/office/drawing/2014/main" id="{3BC5C7B9-7F88-4F67-9359-B3A078D3B8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31229B4-0E68-4C34-A441-46535FA37F94}"/>
              </a:ext>
            </a:extLst>
          </p:cNvPr>
          <p:cNvSpPr>
            <a:spLocks noGrp="1"/>
          </p:cNvSpPr>
          <p:nvPr>
            <p:ph type="sldNum" sz="quarter" idx="12"/>
          </p:nvPr>
        </p:nvSpPr>
        <p:spPr/>
        <p:txBody>
          <a:bodyPr/>
          <a:lstStyle/>
          <a:p>
            <a:fld id="{92B5D991-C7B6-4805-8A60-E4C1B9C58E79}" type="slidenum">
              <a:rPr kumimoji="1" lang="ja-JP" altLang="en-US" smtClean="0"/>
              <a:t>‹#›</a:t>
            </a:fld>
            <a:endParaRPr kumimoji="1" lang="ja-JP" altLang="en-US"/>
          </a:p>
        </p:txBody>
      </p:sp>
    </p:spTree>
    <p:extLst>
      <p:ext uri="{BB962C8B-B14F-4D97-AF65-F5344CB8AC3E}">
        <p14:creationId xmlns:p14="http://schemas.microsoft.com/office/powerpoint/2010/main" val="2547467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7F89DE-67EB-4016-BDB6-33408A420CF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38F112A-CBC3-4639-A0F1-C280F5DE10C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FA91A88-B29D-413F-8DD6-793C7E6EEF4D}"/>
              </a:ext>
            </a:extLst>
          </p:cNvPr>
          <p:cNvSpPr>
            <a:spLocks noGrp="1"/>
          </p:cNvSpPr>
          <p:nvPr>
            <p:ph type="dt" sz="half" idx="10"/>
          </p:nvPr>
        </p:nvSpPr>
        <p:spPr/>
        <p:txBody>
          <a:bodyPr/>
          <a:lstStyle/>
          <a:p>
            <a:fld id="{FF75A3C2-0290-4584-BF32-10A734485280}" type="datetime1">
              <a:rPr kumimoji="1" lang="ja-JP" altLang="en-US" smtClean="0"/>
              <a:t>2021/6/7</a:t>
            </a:fld>
            <a:endParaRPr kumimoji="1" lang="ja-JP" altLang="en-US"/>
          </a:p>
        </p:txBody>
      </p:sp>
      <p:sp>
        <p:nvSpPr>
          <p:cNvPr id="5" name="フッター プレースホルダー 4">
            <a:extLst>
              <a:ext uri="{FF2B5EF4-FFF2-40B4-BE49-F238E27FC236}">
                <a16:creationId xmlns:a16="http://schemas.microsoft.com/office/drawing/2014/main" id="{791E11F6-F4CF-4316-A611-71D89E9C30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1FDE046-1053-446E-81C6-B8A31744AB6F}"/>
              </a:ext>
            </a:extLst>
          </p:cNvPr>
          <p:cNvSpPr>
            <a:spLocks noGrp="1"/>
          </p:cNvSpPr>
          <p:nvPr>
            <p:ph type="sldNum" sz="quarter" idx="12"/>
          </p:nvPr>
        </p:nvSpPr>
        <p:spPr/>
        <p:txBody>
          <a:bodyPr/>
          <a:lstStyle/>
          <a:p>
            <a:fld id="{92B5D991-C7B6-4805-8A60-E4C1B9C58E79}" type="slidenum">
              <a:rPr kumimoji="1" lang="ja-JP" altLang="en-US" smtClean="0"/>
              <a:t>‹#›</a:t>
            </a:fld>
            <a:endParaRPr kumimoji="1" lang="ja-JP" altLang="en-US"/>
          </a:p>
        </p:txBody>
      </p:sp>
    </p:spTree>
    <p:extLst>
      <p:ext uri="{BB962C8B-B14F-4D97-AF65-F5344CB8AC3E}">
        <p14:creationId xmlns:p14="http://schemas.microsoft.com/office/powerpoint/2010/main" val="272588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F4161C-6A78-44FA-807C-D619B5AFA53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B1A7B73-9739-48C0-9927-955F0D86C7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0D29853-2887-4D7F-B899-DCB4A9E4553D}"/>
              </a:ext>
            </a:extLst>
          </p:cNvPr>
          <p:cNvSpPr>
            <a:spLocks noGrp="1"/>
          </p:cNvSpPr>
          <p:nvPr>
            <p:ph type="dt" sz="half" idx="10"/>
          </p:nvPr>
        </p:nvSpPr>
        <p:spPr/>
        <p:txBody>
          <a:bodyPr/>
          <a:lstStyle/>
          <a:p>
            <a:fld id="{808AF0F0-7F6D-4E31-9B50-798564C7C3B5}" type="datetime1">
              <a:rPr kumimoji="1" lang="ja-JP" altLang="en-US" smtClean="0"/>
              <a:t>2021/6/7</a:t>
            </a:fld>
            <a:endParaRPr kumimoji="1" lang="ja-JP" altLang="en-US"/>
          </a:p>
        </p:txBody>
      </p:sp>
      <p:sp>
        <p:nvSpPr>
          <p:cNvPr id="5" name="フッター プレースホルダー 4">
            <a:extLst>
              <a:ext uri="{FF2B5EF4-FFF2-40B4-BE49-F238E27FC236}">
                <a16:creationId xmlns:a16="http://schemas.microsoft.com/office/drawing/2014/main" id="{B7880456-9864-42F0-9D7A-4C8467A72D1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43047BD-81E8-4CB5-A479-900B8A30F644}"/>
              </a:ext>
            </a:extLst>
          </p:cNvPr>
          <p:cNvSpPr>
            <a:spLocks noGrp="1"/>
          </p:cNvSpPr>
          <p:nvPr>
            <p:ph type="sldNum" sz="quarter" idx="12"/>
          </p:nvPr>
        </p:nvSpPr>
        <p:spPr/>
        <p:txBody>
          <a:bodyPr/>
          <a:lstStyle/>
          <a:p>
            <a:fld id="{92B5D991-C7B6-4805-8A60-E4C1B9C58E79}" type="slidenum">
              <a:rPr kumimoji="1" lang="ja-JP" altLang="en-US" smtClean="0"/>
              <a:t>‹#›</a:t>
            </a:fld>
            <a:endParaRPr kumimoji="1" lang="ja-JP" altLang="en-US"/>
          </a:p>
        </p:txBody>
      </p:sp>
    </p:spTree>
    <p:extLst>
      <p:ext uri="{BB962C8B-B14F-4D97-AF65-F5344CB8AC3E}">
        <p14:creationId xmlns:p14="http://schemas.microsoft.com/office/powerpoint/2010/main" val="3450424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26BB0A-61AE-47B0-85C9-A7BD4857FBA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19D7643-D3E7-448F-9714-4C9DEFFD91D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CDBC791-B509-4460-B401-40A0E8F9403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8E76432-CB03-4C5C-AAFE-D401015FD756}"/>
              </a:ext>
            </a:extLst>
          </p:cNvPr>
          <p:cNvSpPr>
            <a:spLocks noGrp="1"/>
          </p:cNvSpPr>
          <p:nvPr>
            <p:ph type="dt" sz="half" idx="10"/>
          </p:nvPr>
        </p:nvSpPr>
        <p:spPr/>
        <p:txBody>
          <a:bodyPr/>
          <a:lstStyle/>
          <a:p>
            <a:fld id="{CB97B1F1-99D7-4BA5-BB88-1776A9C16DB4}" type="datetime1">
              <a:rPr kumimoji="1" lang="ja-JP" altLang="en-US" smtClean="0"/>
              <a:t>2021/6/7</a:t>
            </a:fld>
            <a:endParaRPr kumimoji="1" lang="ja-JP" altLang="en-US"/>
          </a:p>
        </p:txBody>
      </p:sp>
      <p:sp>
        <p:nvSpPr>
          <p:cNvPr id="6" name="フッター プレースホルダー 5">
            <a:extLst>
              <a:ext uri="{FF2B5EF4-FFF2-40B4-BE49-F238E27FC236}">
                <a16:creationId xmlns:a16="http://schemas.microsoft.com/office/drawing/2014/main" id="{4FDE8832-37C8-4B61-89EB-BE8B5A437CB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DA5BD74-1A8C-4B7F-9803-1C22F833FF02}"/>
              </a:ext>
            </a:extLst>
          </p:cNvPr>
          <p:cNvSpPr>
            <a:spLocks noGrp="1"/>
          </p:cNvSpPr>
          <p:nvPr>
            <p:ph type="sldNum" sz="quarter" idx="12"/>
          </p:nvPr>
        </p:nvSpPr>
        <p:spPr/>
        <p:txBody>
          <a:bodyPr/>
          <a:lstStyle/>
          <a:p>
            <a:fld id="{92B5D991-C7B6-4805-8A60-E4C1B9C58E79}" type="slidenum">
              <a:rPr kumimoji="1" lang="ja-JP" altLang="en-US" smtClean="0"/>
              <a:t>‹#›</a:t>
            </a:fld>
            <a:endParaRPr kumimoji="1" lang="ja-JP" altLang="en-US"/>
          </a:p>
        </p:txBody>
      </p:sp>
    </p:spTree>
    <p:extLst>
      <p:ext uri="{BB962C8B-B14F-4D97-AF65-F5344CB8AC3E}">
        <p14:creationId xmlns:p14="http://schemas.microsoft.com/office/powerpoint/2010/main" val="2983543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839A98-4940-42FD-A47E-4AB9A1357A1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4E8875-A695-44BF-9D58-B34B64EF59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1A87363-6DE9-4E54-B39D-38936BEFD89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A5CC9C7-59E0-41BA-9415-05447FCA34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65714AC-3AFF-48FB-897F-FCDA98B5BBA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2E4A3D0-3DB7-44E3-8580-8EF2D611EAFB}"/>
              </a:ext>
            </a:extLst>
          </p:cNvPr>
          <p:cNvSpPr>
            <a:spLocks noGrp="1"/>
          </p:cNvSpPr>
          <p:nvPr>
            <p:ph type="dt" sz="half" idx="10"/>
          </p:nvPr>
        </p:nvSpPr>
        <p:spPr/>
        <p:txBody>
          <a:bodyPr/>
          <a:lstStyle/>
          <a:p>
            <a:fld id="{1E119D00-3977-4C1C-B739-B7ACC83593C6}" type="datetime1">
              <a:rPr kumimoji="1" lang="ja-JP" altLang="en-US" smtClean="0"/>
              <a:t>2021/6/7</a:t>
            </a:fld>
            <a:endParaRPr kumimoji="1" lang="ja-JP" altLang="en-US"/>
          </a:p>
        </p:txBody>
      </p:sp>
      <p:sp>
        <p:nvSpPr>
          <p:cNvPr id="8" name="フッター プレースホルダー 7">
            <a:extLst>
              <a:ext uri="{FF2B5EF4-FFF2-40B4-BE49-F238E27FC236}">
                <a16:creationId xmlns:a16="http://schemas.microsoft.com/office/drawing/2014/main" id="{3C5AA5A4-1516-4B05-A86A-C2D0EDE770D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0CF6573-F5A6-4BA1-9B48-FBAAB232FA29}"/>
              </a:ext>
            </a:extLst>
          </p:cNvPr>
          <p:cNvSpPr>
            <a:spLocks noGrp="1"/>
          </p:cNvSpPr>
          <p:nvPr>
            <p:ph type="sldNum" sz="quarter" idx="12"/>
          </p:nvPr>
        </p:nvSpPr>
        <p:spPr/>
        <p:txBody>
          <a:bodyPr/>
          <a:lstStyle/>
          <a:p>
            <a:fld id="{92B5D991-C7B6-4805-8A60-E4C1B9C58E79}" type="slidenum">
              <a:rPr kumimoji="1" lang="ja-JP" altLang="en-US" smtClean="0"/>
              <a:t>‹#›</a:t>
            </a:fld>
            <a:endParaRPr kumimoji="1" lang="ja-JP" altLang="en-US"/>
          </a:p>
        </p:txBody>
      </p:sp>
    </p:spTree>
    <p:extLst>
      <p:ext uri="{BB962C8B-B14F-4D97-AF65-F5344CB8AC3E}">
        <p14:creationId xmlns:p14="http://schemas.microsoft.com/office/powerpoint/2010/main" val="1273536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1B8412-13F3-4BDE-8BCE-61C02565804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EC87626-D9C3-4CD2-9A57-1D425025F3AF}"/>
              </a:ext>
            </a:extLst>
          </p:cNvPr>
          <p:cNvSpPr>
            <a:spLocks noGrp="1"/>
          </p:cNvSpPr>
          <p:nvPr>
            <p:ph type="dt" sz="half" idx="10"/>
          </p:nvPr>
        </p:nvSpPr>
        <p:spPr/>
        <p:txBody>
          <a:bodyPr/>
          <a:lstStyle/>
          <a:p>
            <a:fld id="{E32C8A29-F865-4524-B859-45D31978A240}" type="datetime1">
              <a:rPr kumimoji="1" lang="ja-JP" altLang="en-US" smtClean="0"/>
              <a:t>2021/6/7</a:t>
            </a:fld>
            <a:endParaRPr kumimoji="1" lang="ja-JP" altLang="en-US"/>
          </a:p>
        </p:txBody>
      </p:sp>
      <p:sp>
        <p:nvSpPr>
          <p:cNvPr id="4" name="フッター プレースホルダー 3">
            <a:extLst>
              <a:ext uri="{FF2B5EF4-FFF2-40B4-BE49-F238E27FC236}">
                <a16:creationId xmlns:a16="http://schemas.microsoft.com/office/drawing/2014/main" id="{CD2B2E53-7C24-4582-B85A-E42FA384470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086CA1B-CF7A-4034-A56E-C78A7C18B6B1}"/>
              </a:ext>
            </a:extLst>
          </p:cNvPr>
          <p:cNvSpPr>
            <a:spLocks noGrp="1"/>
          </p:cNvSpPr>
          <p:nvPr>
            <p:ph type="sldNum" sz="quarter" idx="12"/>
          </p:nvPr>
        </p:nvSpPr>
        <p:spPr/>
        <p:txBody>
          <a:bodyPr/>
          <a:lstStyle/>
          <a:p>
            <a:fld id="{92B5D991-C7B6-4805-8A60-E4C1B9C58E79}" type="slidenum">
              <a:rPr kumimoji="1" lang="ja-JP" altLang="en-US" smtClean="0"/>
              <a:t>‹#›</a:t>
            </a:fld>
            <a:endParaRPr kumimoji="1" lang="ja-JP" altLang="en-US"/>
          </a:p>
        </p:txBody>
      </p:sp>
    </p:spTree>
    <p:extLst>
      <p:ext uri="{BB962C8B-B14F-4D97-AF65-F5344CB8AC3E}">
        <p14:creationId xmlns:p14="http://schemas.microsoft.com/office/powerpoint/2010/main" val="151374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6D128BC-F9CC-465B-90D2-99BEBE17992F}"/>
              </a:ext>
            </a:extLst>
          </p:cNvPr>
          <p:cNvSpPr>
            <a:spLocks noGrp="1"/>
          </p:cNvSpPr>
          <p:nvPr>
            <p:ph type="dt" sz="half" idx="10"/>
          </p:nvPr>
        </p:nvSpPr>
        <p:spPr/>
        <p:txBody>
          <a:bodyPr/>
          <a:lstStyle/>
          <a:p>
            <a:fld id="{2285DCB4-D03A-414E-ADB4-BA162541E85C}" type="datetime1">
              <a:rPr kumimoji="1" lang="ja-JP" altLang="en-US" smtClean="0"/>
              <a:t>2021/6/7</a:t>
            </a:fld>
            <a:endParaRPr kumimoji="1" lang="ja-JP" altLang="en-US"/>
          </a:p>
        </p:txBody>
      </p:sp>
      <p:sp>
        <p:nvSpPr>
          <p:cNvPr id="3" name="フッター プレースホルダー 2">
            <a:extLst>
              <a:ext uri="{FF2B5EF4-FFF2-40B4-BE49-F238E27FC236}">
                <a16:creationId xmlns:a16="http://schemas.microsoft.com/office/drawing/2014/main" id="{7B623B92-43EE-4BC4-913C-1491E8BB9EE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FA2D2EF-87E2-4F18-8697-B19E41D6F281}"/>
              </a:ext>
            </a:extLst>
          </p:cNvPr>
          <p:cNvSpPr>
            <a:spLocks noGrp="1"/>
          </p:cNvSpPr>
          <p:nvPr>
            <p:ph type="sldNum" sz="quarter" idx="12"/>
          </p:nvPr>
        </p:nvSpPr>
        <p:spPr/>
        <p:txBody>
          <a:bodyPr/>
          <a:lstStyle/>
          <a:p>
            <a:fld id="{92B5D991-C7B6-4805-8A60-E4C1B9C58E79}" type="slidenum">
              <a:rPr kumimoji="1" lang="ja-JP" altLang="en-US" smtClean="0"/>
              <a:t>‹#›</a:t>
            </a:fld>
            <a:endParaRPr kumimoji="1" lang="ja-JP" altLang="en-US"/>
          </a:p>
        </p:txBody>
      </p:sp>
    </p:spTree>
    <p:extLst>
      <p:ext uri="{BB962C8B-B14F-4D97-AF65-F5344CB8AC3E}">
        <p14:creationId xmlns:p14="http://schemas.microsoft.com/office/powerpoint/2010/main" val="2810536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634EE4-54B0-4610-B4AD-B7263070F58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ECB8584-BC03-4B52-8551-37807ADDB0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6059653-8458-4F1D-8465-62D14F8FD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9DD6189-8A73-4D42-BB44-455E302FEDAA}"/>
              </a:ext>
            </a:extLst>
          </p:cNvPr>
          <p:cNvSpPr>
            <a:spLocks noGrp="1"/>
          </p:cNvSpPr>
          <p:nvPr>
            <p:ph type="dt" sz="half" idx="10"/>
          </p:nvPr>
        </p:nvSpPr>
        <p:spPr/>
        <p:txBody>
          <a:bodyPr/>
          <a:lstStyle/>
          <a:p>
            <a:fld id="{C8BEADB8-F7DC-4C39-ABC6-49F6D5192A4D}" type="datetime1">
              <a:rPr kumimoji="1" lang="ja-JP" altLang="en-US" smtClean="0"/>
              <a:t>2021/6/7</a:t>
            </a:fld>
            <a:endParaRPr kumimoji="1" lang="ja-JP" altLang="en-US"/>
          </a:p>
        </p:txBody>
      </p:sp>
      <p:sp>
        <p:nvSpPr>
          <p:cNvPr id="6" name="フッター プレースホルダー 5">
            <a:extLst>
              <a:ext uri="{FF2B5EF4-FFF2-40B4-BE49-F238E27FC236}">
                <a16:creationId xmlns:a16="http://schemas.microsoft.com/office/drawing/2014/main" id="{DF418C24-75A5-48FF-A5EE-884E10C8A5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F59A071-EEDE-4A50-82EC-C03994F1CE1C}"/>
              </a:ext>
            </a:extLst>
          </p:cNvPr>
          <p:cNvSpPr>
            <a:spLocks noGrp="1"/>
          </p:cNvSpPr>
          <p:nvPr>
            <p:ph type="sldNum" sz="quarter" idx="12"/>
          </p:nvPr>
        </p:nvSpPr>
        <p:spPr/>
        <p:txBody>
          <a:bodyPr/>
          <a:lstStyle/>
          <a:p>
            <a:fld id="{92B5D991-C7B6-4805-8A60-E4C1B9C58E79}" type="slidenum">
              <a:rPr kumimoji="1" lang="ja-JP" altLang="en-US" smtClean="0"/>
              <a:t>‹#›</a:t>
            </a:fld>
            <a:endParaRPr kumimoji="1" lang="ja-JP" altLang="en-US"/>
          </a:p>
        </p:txBody>
      </p:sp>
    </p:spTree>
    <p:extLst>
      <p:ext uri="{BB962C8B-B14F-4D97-AF65-F5344CB8AC3E}">
        <p14:creationId xmlns:p14="http://schemas.microsoft.com/office/powerpoint/2010/main" val="965932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0ECB7B-B6A7-4E56-9AB2-E94D5B498D2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7621AA7-8560-4789-83D3-A77F853FBE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E830336-9E3C-4F88-B17B-D3DDF82893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B6683E0-DFB0-4017-9C86-93EE354229B3}"/>
              </a:ext>
            </a:extLst>
          </p:cNvPr>
          <p:cNvSpPr>
            <a:spLocks noGrp="1"/>
          </p:cNvSpPr>
          <p:nvPr>
            <p:ph type="dt" sz="half" idx="10"/>
          </p:nvPr>
        </p:nvSpPr>
        <p:spPr/>
        <p:txBody>
          <a:bodyPr/>
          <a:lstStyle/>
          <a:p>
            <a:fld id="{EE334F5C-444D-42D3-9252-FB32B691DE6C}" type="datetime1">
              <a:rPr kumimoji="1" lang="ja-JP" altLang="en-US" smtClean="0"/>
              <a:t>2021/6/7</a:t>
            </a:fld>
            <a:endParaRPr kumimoji="1" lang="ja-JP" altLang="en-US"/>
          </a:p>
        </p:txBody>
      </p:sp>
      <p:sp>
        <p:nvSpPr>
          <p:cNvPr id="6" name="フッター プレースホルダー 5">
            <a:extLst>
              <a:ext uri="{FF2B5EF4-FFF2-40B4-BE49-F238E27FC236}">
                <a16:creationId xmlns:a16="http://schemas.microsoft.com/office/drawing/2014/main" id="{A8CE4EAE-AE82-4027-9B1C-BD03CE19946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642F2BB-A853-45DD-8969-49FB9F77C2A4}"/>
              </a:ext>
            </a:extLst>
          </p:cNvPr>
          <p:cNvSpPr>
            <a:spLocks noGrp="1"/>
          </p:cNvSpPr>
          <p:nvPr>
            <p:ph type="sldNum" sz="quarter" idx="12"/>
          </p:nvPr>
        </p:nvSpPr>
        <p:spPr/>
        <p:txBody>
          <a:bodyPr/>
          <a:lstStyle/>
          <a:p>
            <a:fld id="{92B5D991-C7B6-4805-8A60-E4C1B9C58E79}" type="slidenum">
              <a:rPr kumimoji="1" lang="ja-JP" altLang="en-US" smtClean="0"/>
              <a:t>‹#›</a:t>
            </a:fld>
            <a:endParaRPr kumimoji="1" lang="ja-JP" altLang="en-US"/>
          </a:p>
        </p:txBody>
      </p:sp>
    </p:spTree>
    <p:extLst>
      <p:ext uri="{BB962C8B-B14F-4D97-AF65-F5344CB8AC3E}">
        <p14:creationId xmlns:p14="http://schemas.microsoft.com/office/powerpoint/2010/main" val="943693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C05386D-8D6E-45F7-9BA2-443AE32352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C4D0DA8-40C6-4756-9F40-483EEBF0BC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EB6BEC4-ED0D-4830-975E-0934A0B0C5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2B9E9-8E95-47D7-9E07-C6BC66356EBB}" type="datetime1">
              <a:rPr kumimoji="1" lang="ja-JP" altLang="en-US" smtClean="0"/>
              <a:t>2021/6/7</a:t>
            </a:fld>
            <a:endParaRPr kumimoji="1" lang="ja-JP" altLang="en-US"/>
          </a:p>
        </p:txBody>
      </p:sp>
      <p:sp>
        <p:nvSpPr>
          <p:cNvPr id="5" name="フッター プレースホルダー 4">
            <a:extLst>
              <a:ext uri="{FF2B5EF4-FFF2-40B4-BE49-F238E27FC236}">
                <a16:creationId xmlns:a16="http://schemas.microsoft.com/office/drawing/2014/main" id="{F74AA9DA-B91E-4049-989A-1E6BDE3BB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7FB3D6B-7BA4-4527-9269-98BEACDBD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5D991-C7B6-4805-8A60-E4C1B9C58E79}" type="slidenum">
              <a:rPr kumimoji="1" lang="ja-JP" altLang="en-US" smtClean="0"/>
              <a:t>‹#›</a:t>
            </a:fld>
            <a:endParaRPr kumimoji="1" lang="ja-JP" altLang="en-US"/>
          </a:p>
        </p:txBody>
      </p:sp>
    </p:spTree>
    <p:extLst>
      <p:ext uri="{BB962C8B-B14F-4D97-AF65-F5344CB8AC3E}">
        <p14:creationId xmlns:p14="http://schemas.microsoft.com/office/powerpoint/2010/main" val="202515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hyperlink" Target="https://shayashiyasugi.com/"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hyperlink" Target="http://nagaikazu.la.coocan.jp/kuratomi/kuratomi.html"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hyperlink" Target="https://repository.kulib.kyoto-u.ac.jp/dspace/bitstream/2433/250581/1/sjp_7_40.pdf"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hyperlink" Target="https://www.amazon.co.jp/Parting-Ways-Carnap-Cassirer-Heidegger/dp/0812694252/ref=tmm_pap_swatch_0?_encoding=UTF8&amp;qid=&amp;sr=" TargetMode="Externa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hyperlink" Target="https://repository.kulib.kyoto-u.ac.jp/dspace/bitstream/2433/250591/1/sjp_9_23.pdf" TargetMode="Externa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hyperlink" Target="http://www.ssi.or.jp/"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hyperlink" Target="https://shayashiyasugi.com/wwwshayashijp/SSI2014Kyoto.pdf"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hyperlink" Target="https://www.amazon.co.jp/dp/B00KB1BRSM/ref=dp-kindle-redirect?_encoding=UTF8&amp;btkr=1" TargetMode="External"/><Relationship Id="rId4" Type="http://schemas.openxmlformats.org/officeDocument/2006/relationships/hyperlink" Target="https://en.wikipedia.org/wiki/Luciano_Floridi"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shayashiyasugi.com/godel.modernmath/incompletenesstheoremslevel1.html" TargetMode="External"/><Relationship Id="rId5" Type="http://schemas.openxmlformats.org/officeDocument/2006/relationships/hyperlink" Target="https://shayashiyasugi.com/godel.modernmath/godel.modernmath.html" TargetMode="External"/><Relationship Id="rId4" Type="http://schemas.openxmlformats.org/officeDocument/2006/relationships/hyperlink" Target="https://shayashiyasugi.com/wwwshayashijp/ModernizationOfMathForPDF.pdf"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hyperlink" Target="https://shayashiyasugi.com/godel.modernmath/godelsviewofhistory/goedelshistoricalview.html"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hyperlink" Target="https://www.amazon.co.jp/%E3%82%B2%E3%83%BC%E3%83%87%E3%83%AB-%E4%B8%8D%E5%AE%8C%E5%85%A8%E6%80%A7%E5%AE%9A%E7%90%86-%E5%B2%A9%E6%B3%A2%E6%96%87%E5%BA%AB/dp/4003394410"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hyperlink" Target="https://ja.wikipedia.org/wiki/%E3%83%80%E3%83%95%E3%82%A3%E3%83%83%E3%83%88%E3%83%BB%E3%83%92%E3%83%AB%E3%83%99%E3%83%AB%E3%83%88"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hyperlink" Target="https://ja.osdn.net/projects/smart-gs/" TargetMode="External"/><Relationship Id="rId4" Type="http://schemas.openxmlformats.org/officeDocument/2006/relationships/hyperlink" Target="https://www.springer.com/gp/book/978376438349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1BFCFE-649F-4C3E-B74B-5161BEE87727}"/>
              </a:ext>
            </a:extLst>
          </p:cNvPr>
          <p:cNvSpPr>
            <a:spLocks noGrp="1"/>
          </p:cNvSpPr>
          <p:nvPr>
            <p:ph type="ctrTitle"/>
          </p:nvPr>
        </p:nvSpPr>
        <p:spPr/>
        <p:txBody>
          <a:bodyPr>
            <a:normAutofit/>
          </a:bodyPr>
          <a:lstStyle/>
          <a:p>
            <a:r>
              <a:rPr kumimoji="1" lang="ja-JP" altLang="en-US" dirty="0"/>
              <a:t>歴史学から見た京都学派</a:t>
            </a:r>
            <a:br>
              <a:rPr kumimoji="1" lang="en-US" altLang="ja-JP" dirty="0"/>
            </a:br>
            <a:r>
              <a:rPr lang="ja-JP" altLang="en-US" sz="3600" dirty="0"/>
              <a:t>ある数理思想史家の観点</a:t>
            </a:r>
            <a:br>
              <a:rPr lang="en-US" altLang="ja-JP" sz="3600" dirty="0"/>
            </a:br>
            <a:r>
              <a:rPr lang="ja-JP" altLang="en-US" sz="2400" dirty="0"/>
              <a:t>　</a:t>
            </a:r>
            <a:br>
              <a:rPr lang="en-US" altLang="ja-JP" sz="3600" dirty="0"/>
            </a:br>
            <a:r>
              <a:rPr kumimoji="1" lang="en-US" altLang="ja-JP" sz="2400" dirty="0"/>
              <a:t>2021</a:t>
            </a:r>
            <a:r>
              <a:rPr kumimoji="1" lang="ja-JP" altLang="en-US" sz="2400" dirty="0"/>
              <a:t>年西田</a:t>
            </a:r>
            <a:r>
              <a:rPr lang="ja-JP" altLang="en-US" sz="2400" dirty="0"/>
              <a:t>・</a:t>
            </a:r>
            <a:r>
              <a:rPr kumimoji="1" lang="ja-JP" altLang="en-US" sz="2400" dirty="0"/>
              <a:t>田辺記念講演</a:t>
            </a:r>
            <a:br>
              <a:rPr kumimoji="1" lang="en-US" altLang="ja-JP" sz="2400" dirty="0"/>
            </a:br>
            <a:r>
              <a:rPr kumimoji="1" lang="ja-JP" altLang="en-US" sz="2200" dirty="0"/>
              <a:t>　</a:t>
            </a:r>
            <a:endParaRPr kumimoji="1" lang="ja-JP" altLang="en-US" dirty="0"/>
          </a:p>
        </p:txBody>
      </p:sp>
      <p:sp>
        <p:nvSpPr>
          <p:cNvPr id="3" name="字幕 2">
            <a:extLst>
              <a:ext uri="{FF2B5EF4-FFF2-40B4-BE49-F238E27FC236}">
                <a16:creationId xmlns:a16="http://schemas.microsoft.com/office/drawing/2014/main" id="{0B8225A7-56CF-4025-9E2A-FF930F32F058}"/>
              </a:ext>
            </a:extLst>
          </p:cNvPr>
          <p:cNvSpPr>
            <a:spLocks noGrp="1"/>
          </p:cNvSpPr>
          <p:nvPr>
            <p:ph type="subTitle" idx="1"/>
          </p:nvPr>
        </p:nvSpPr>
        <p:spPr>
          <a:xfrm>
            <a:off x="1524000" y="3602037"/>
            <a:ext cx="9144000" cy="2731029"/>
          </a:xfrm>
        </p:spPr>
        <p:txBody>
          <a:bodyPr>
            <a:normAutofit/>
          </a:bodyPr>
          <a:lstStyle/>
          <a:p>
            <a:r>
              <a:rPr kumimoji="1" lang="ja-JP" altLang="en-US" dirty="0"/>
              <a:t>林晋</a:t>
            </a:r>
            <a:r>
              <a:rPr kumimoji="1" lang="en-US" altLang="ja-JP" dirty="0"/>
              <a:t>(</a:t>
            </a:r>
            <a:r>
              <a:rPr kumimoji="1" lang="ja-JP" altLang="en-US" dirty="0"/>
              <a:t>八杉晋</a:t>
            </a:r>
            <a:r>
              <a:rPr kumimoji="1" lang="en-US" altLang="ja-JP" dirty="0"/>
              <a:t>)</a:t>
            </a:r>
            <a:r>
              <a:rPr lang="ja-JP" altLang="en-US" dirty="0"/>
              <a:t>：歴史家、元情報学者、元数学者</a:t>
            </a:r>
            <a:endParaRPr kumimoji="1" lang="en-US" altLang="ja-JP" dirty="0"/>
          </a:p>
          <a:p>
            <a:r>
              <a:rPr lang="ja-JP" altLang="en-US" dirty="0"/>
              <a:t>京都大学名誉教授、神戸大学名誉教授</a:t>
            </a:r>
            <a:endParaRPr lang="en-US" altLang="ja-JP" dirty="0"/>
          </a:p>
          <a:p>
            <a:r>
              <a:rPr lang="en-US" altLang="ja-JP" dirty="0">
                <a:hlinkClick r:id="rId4"/>
              </a:rPr>
              <a:t>https://shayashiyasugi.com</a:t>
            </a:r>
            <a:endParaRPr lang="en-US" altLang="ja-JP" dirty="0"/>
          </a:p>
          <a:p>
            <a:r>
              <a:rPr kumimoji="1" lang="en-US" altLang="ja-JP" dirty="0"/>
              <a:t>ver.2021.06.07</a:t>
            </a:r>
            <a:r>
              <a:rPr kumimoji="1" lang="ja-JP" altLang="en-US" dirty="0"/>
              <a:t>　スライドショー版</a:t>
            </a:r>
          </a:p>
        </p:txBody>
      </p:sp>
      <p:sp>
        <p:nvSpPr>
          <p:cNvPr id="4" name="スライド番号プレースホルダー 3">
            <a:extLst>
              <a:ext uri="{FF2B5EF4-FFF2-40B4-BE49-F238E27FC236}">
                <a16:creationId xmlns:a16="http://schemas.microsoft.com/office/drawing/2014/main" id="{85C13BA4-6127-4822-83AF-2549BF41CEF6}"/>
              </a:ext>
            </a:extLst>
          </p:cNvPr>
          <p:cNvSpPr>
            <a:spLocks noGrp="1"/>
          </p:cNvSpPr>
          <p:nvPr>
            <p:ph type="sldNum" sz="quarter" idx="12"/>
          </p:nvPr>
        </p:nvSpPr>
        <p:spPr/>
        <p:txBody>
          <a:bodyPr/>
          <a:lstStyle/>
          <a:p>
            <a:fld id="{92B5D991-C7B6-4805-8A60-E4C1B9C58E79}" type="slidenum">
              <a:rPr kumimoji="1" lang="ja-JP" altLang="en-US" smtClean="0"/>
              <a:t>1</a:t>
            </a:fld>
            <a:endParaRPr kumimoji="1" lang="ja-JP" altLang="en-US"/>
          </a:p>
        </p:txBody>
      </p:sp>
      <p:pic>
        <p:nvPicPr>
          <p:cNvPr id="5" name="オーディオ 4">
            <a:hlinkClick r:id="" action="ppaction://media"/>
            <a:extLst>
              <a:ext uri="{FF2B5EF4-FFF2-40B4-BE49-F238E27FC236}">
                <a16:creationId xmlns:a16="http://schemas.microsoft.com/office/drawing/2014/main" id="{C7201498-821E-44F3-8233-C0DBEA86FB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04169950"/>
      </p:ext>
    </p:extLst>
  </p:cSld>
  <p:clrMapOvr>
    <a:masterClrMapping/>
  </p:clrMapOvr>
  <mc:AlternateContent xmlns:mc="http://schemas.openxmlformats.org/markup-compatibility/2006" xmlns:p14="http://schemas.microsoft.com/office/powerpoint/2010/main">
    <mc:Choice Requires="p14">
      <p:transition spd="slow" p14:dur="2000" advTm="25343"/>
    </mc:Choice>
    <mc:Fallback xmlns="">
      <p:transition spd="slow" advTm="25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EB066-EE44-4376-B188-151ECD131D70}"/>
              </a:ext>
            </a:extLst>
          </p:cNvPr>
          <p:cNvSpPr>
            <a:spLocks noGrp="1"/>
          </p:cNvSpPr>
          <p:nvPr>
            <p:ph type="title"/>
          </p:nvPr>
        </p:nvSpPr>
        <p:spPr/>
        <p:txBody>
          <a:bodyPr>
            <a:normAutofit/>
          </a:bodyPr>
          <a:lstStyle/>
          <a:p>
            <a:r>
              <a:rPr kumimoji="1" lang="en-US" altLang="ja-JP" dirty="0"/>
              <a:t>SMART-GS</a:t>
            </a:r>
            <a:r>
              <a:rPr kumimoji="1" lang="ja-JP" altLang="en-US" dirty="0"/>
              <a:t>と田辺史料</a:t>
            </a:r>
          </a:p>
        </p:txBody>
      </p:sp>
      <p:sp>
        <p:nvSpPr>
          <p:cNvPr id="3" name="コンテンツ プレースホルダー 2">
            <a:extLst>
              <a:ext uri="{FF2B5EF4-FFF2-40B4-BE49-F238E27FC236}">
                <a16:creationId xmlns:a16="http://schemas.microsoft.com/office/drawing/2014/main" id="{42CEC437-4A10-45FE-B734-9F08297763CC}"/>
              </a:ext>
            </a:extLst>
          </p:cNvPr>
          <p:cNvSpPr>
            <a:spLocks noGrp="1"/>
          </p:cNvSpPr>
          <p:nvPr>
            <p:ph idx="1"/>
          </p:nvPr>
        </p:nvSpPr>
        <p:spPr/>
        <p:txBody>
          <a:bodyPr>
            <a:normAutofit fontScale="77500" lnSpcReduction="20000"/>
          </a:bodyPr>
          <a:lstStyle/>
          <a:p>
            <a:pPr>
              <a:lnSpc>
                <a:spcPct val="120000"/>
              </a:lnSpc>
            </a:pPr>
            <a:r>
              <a:rPr lang="en-US" altLang="ja-JP" dirty="0">
                <a:latin typeface="+mn-ea"/>
              </a:rPr>
              <a:t>SMART-GS</a:t>
            </a:r>
            <a:r>
              <a:rPr lang="ja-JP" altLang="en-US" dirty="0">
                <a:latin typeface="+mn-ea"/>
              </a:rPr>
              <a:t>は最初個人用だったが、現代政治史の永井和さんからご自身が率いる</a:t>
            </a:r>
            <a:r>
              <a:rPr lang="ja-JP" altLang="en-US" dirty="0">
                <a:latin typeface="+mn-ea"/>
                <a:hlinkClick r:id="rId4"/>
              </a:rPr>
              <a:t>倉富勇三郎日記研究</a:t>
            </a:r>
            <a:r>
              <a:rPr lang="ja-JP" altLang="en-US" dirty="0">
                <a:latin typeface="+mn-ea"/>
              </a:rPr>
              <a:t>で使わせ欲しいと要望があり一般に配布を開始した。</a:t>
            </a:r>
            <a:r>
              <a:rPr lang="en-US" altLang="ja-JP" dirty="0">
                <a:latin typeface="+mn-ea"/>
              </a:rPr>
              <a:t>Hilbert</a:t>
            </a:r>
            <a:r>
              <a:rPr lang="ja-JP" altLang="en-US" dirty="0">
                <a:latin typeface="+mn-ea"/>
              </a:rPr>
              <a:t>研究の成果をサンプルにして配布したら使い方がわかって良いだろうと思ったが史料を所有する</a:t>
            </a:r>
            <a:r>
              <a:rPr lang="en-US" altLang="ja-JP" dirty="0">
                <a:latin typeface="+mn-ea"/>
              </a:rPr>
              <a:t>Göttingen</a:t>
            </a:r>
            <a:r>
              <a:rPr lang="ja-JP" altLang="en-US" dirty="0">
                <a:latin typeface="+mn-ea"/>
              </a:rPr>
              <a:t>大図書館に断られた。</a:t>
            </a:r>
            <a:endParaRPr lang="en-US" altLang="ja-JP" dirty="0">
              <a:latin typeface="+mn-ea"/>
            </a:endParaRPr>
          </a:p>
          <a:p>
            <a:pPr>
              <a:lnSpc>
                <a:spcPct val="120000"/>
              </a:lnSpc>
            </a:pPr>
            <a:r>
              <a:rPr lang="ja-JP" altLang="en-US" dirty="0">
                <a:latin typeface="+mn-ea"/>
              </a:rPr>
              <a:t>それで群馬大図書館の田辺の手書き史料を思い出した。京大文の教授なので、ある意味で本家だから無礙には断られないだろう、また、種の論理を政治の論理だと誤解していたので、きっと日記には政治家とかの接点を記したものがあって、そういう哲学と関係ない部分の分析だけでサンプルを作って、サンプルができたら直ぐに止めようと思って田辺史料研究を開始し特殊講義のテーマもそれにした。</a:t>
            </a:r>
            <a:endParaRPr lang="en-US" altLang="ja-JP" dirty="0">
              <a:latin typeface="+mn-ea"/>
            </a:endParaRPr>
          </a:p>
          <a:p>
            <a:pPr>
              <a:lnSpc>
                <a:spcPct val="120000"/>
              </a:lnSpc>
            </a:pPr>
            <a:r>
              <a:rPr lang="ja-JP" altLang="en-US" dirty="0">
                <a:latin typeface="+mn-ea"/>
              </a:rPr>
              <a:t>ところが始めて見ると、思っていたのと全く違う。</a:t>
            </a:r>
            <a:r>
              <a:rPr lang="ja-JP" altLang="en-US" b="1" dirty="0">
                <a:latin typeface="+mn-ea"/>
              </a:rPr>
              <a:t>日記には、哲学のことしか書いてない。種の論理だけでなく、田辺という人物を大きく誤解していた</a:t>
            </a:r>
            <a:r>
              <a:rPr lang="en-US" altLang="ja-JP" b="1" dirty="0">
                <a:latin typeface="+mn-ea"/>
              </a:rPr>
              <a:t>…</a:t>
            </a:r>
          </a:p>
          <a:p>
            <a:pPr>
              <a:lnSpc>
                <a:spcPct val="120000"/>
              </a:lnSpc>
            </a:pPr>
            <a:endParaRPr lang="en-US" altLang="ja-JP" dirty="0"/>
          </a:p>
          <a:p>
            <a:pPr>
              <a:lnSpc>
                <a:spcPct val="120000"/>
              </a:lnSpc>
            </a:pPr>
            <a:endParaRPr lang="en-US" altLang="ja-JP" dirty="0"/>
          </a:p>
          <a:p>
            <a:pPr>
              <a:lnSpc>
                <a:spcPct val="120000"/>
              </a:lnSpc>
            </a:pPr>
            <a:endParaRPr lang="en-US" altLang="ja-JP" sz="2400" dirty="0"/>
          </a:p>
        </p:txBody>
      </p:sp>
      <p:sp>
        <p:nvSpPr>
          <p:cNvPr id="4" name="スライド番号プレースホルダー 3">
            <a:extLst>
              <a:ext uri="{FF2B5EF4-FFF2-40B4-BE49-F238E27FC236}">
                <a16:creationId xmlns:a16="http://schemas.microsoft.com/office/drawing/2014/main" id="{14A67047-93B0-4DA2-B791-EFA1186CD289}"/>
              </a:ext>
            </a:extLst>
          </p:cNvPr>
          <p:cNvSpPr>
            <a:spLocks noGrp="1"/>
          </p:cNvSpPr>
          <p:nvPr>
            <p:ph type="sldNum" sz="quarter" idx="12"/>
          </p:nvPr>
        </p:nvSpPr>
        <p:spPr/>
        <p:txBody>
          <a:bodyPr/>
          <a:lstStyle/>
          <a:p>
            <a:fld id="{92B5D991-C7B6-4805-8A60-E4C1B9C58E79}" type="slidenum">
              <a:rPr kumimoji="1" lang="ja-JP" altLang="en-US" smtClean="0"/>
              <a:t>10</a:t>
            </a:fld>
            <a:endParaRPr kumimoji="1" lang="ja-JP" altLang="en-US"/>
          </a:p>
        </p:txBody>
      </p:sp>
      <p:pic>
        <p:nvPicPr>
          <p:cNvPr id="5" name="オーディオ 4">
            <a:hlinkClick r:id="" action="ppaction://media"/>
            <a:extLst>
              <a:ext uri="{FF2B5EF4-FFF2-40B4-BE49-F238E27FC236}">
                <a16:creationId xmlns:a16="http://schemas.microsoft.com/office/drawing/2014/main" id="{7F9B0CD5-8F73-4898-9843-EAE27301C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7962379"/>
      </p:ext>
    </p:extLst>
  </p:cSld>
  <p:clrMapOvr>
    <a:masterClrMapping/>
  </p:clrMapOvr>
  <mc:AlternateContent xmlns:mc="http://schemas.openxmlformats.org/markup-compatibility/2006" xmlns:p14="http://schemas.microsoft.com/office/powerpoint/2010/main">
    <mc:Choice Requires="p14">
      <p:transition spd="slow" p14:dur="2000" advTm="172829"/>
    </mc:Choice>
    <mc:Fallback xmlns="">
      <p:transition spd="slow" advTm="172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EB066-EE44-4376-B188-151ECD131D70}"/>
              </a:ext>
            </a:extLst>
          </p:cNvPr>
          <p:cNvSpPr>
            <a:spLocks noGrp="1"/>
          </p:cNvSpPr>
          <p:nvPr>
            <p:ph type="title"/>
          </p:nvPr>
        </p:nvSpPr>
        <p:spPr/>
        <p:txBody>
          <a:bodyPr>
            <a:normAutofit/>
          </a:bodyPr>
          <a:lstStyle/>
          <a:p>
            <a:r>
              <a:rPr lang="ja-JP" altLang="en-US" dirty="0"/>
              <a:t>直観主義数学</a:t>
            </a:r>
            <a:r>
              <a:rPr kumimoji="1" lang="ja-JP" altLang="en-US" dirty="0"/>
              <a:t>と種の論理</a:t>
            </a:r>
          </a:p>
        </p:txBody>
      </p:sp>
      <p:sp>
        <p:nvSpPr>
          <p:cNvPr id="3" name="コンテンツ プレースホルダー 2">
            <a:extLst>
              <a:ext uri="{FF2B5EF4-FFF2-40B4-BE49-F238E27FC236}">
                <a16:creationId xmlns:a16="http://schemas.microsoft.com/office/drawing/2014/main" id="{42CEC437-4A10-45FE-B734-9F08297763CC}"/>
              </a:ext>
            </a:extLst>
          </p:cNvPr>
          <p:cNvSpPr>
            <a:spLocks noGrp="1"/>
          </p:cNvSpPr>
          <p:nvPr>
            <p:ph idx="1"/>
          </p:nvPr>
        </p:nvSpPr>
        <p:spPr/>
        <p:txBody>
          <a:bodyPr>
            <a:normAutofit fontScale="77500" lnSpcReduction="20000"/>
          </a:bodyPr>
          <a:lstStyle/>
          <a:p>
            <a:pPr>
              <a:lnSpc>
                <a:spcPct val="140000"/>
              </a:lnSpc>
            </a:pPr>
            <a:r>
              <a:rPr lang="ja-JP" altLang="en-US" dirty="0">
                <a:latin typeface="+mn-ea"/>
              </a:rPr>
              <a:t>特殊講義を始めていたので今更止めるわけにもいかず、仕方ないので京大田辺文庫の書籍の</a:t>
            </a:r>
            <a:r>
              <a:rPr lang="ja-JP" altLang="en-US" b="1" dirty="0">
                <a:latin typeface="+mn-ea"/>
              </a:rPr>
              <a:t>悉皆調査</a:t>
            </a:r>
            <a:r>
              <a:rPr lang="ja-JP" altLang="en-US" dirty="0">
                <a:latin typeface="+mn-ea"/>
              </a:rPr>
              <a:t>を行うことにした。そして、開始して数冊目に手に取ったのが数学者</a:t>
            </a:r>
            <a:r>
              <a:rPr lang="en-US" altLang="ja-JP" dirty="0" err="1">
                <a:latin typeface="+mn-ea"/>
              </a:rPr>
              <a:t>A.Heyting</a:t>
            </a:r>
            <a:r>
              <a:rPr lang="ja-JP" altLang="en-US" dirty="0">
                <a:latin typeface="+mn-ea"/>
              </a:rPr>
              <a:t>の直観主義数学の解説本。</a:t>
            </a:r>
            <a:endParaRPr lang="en-US" altLang="ja-JP" dirty="0">
              <a:latin typeface="+mn-ea"/>
            </a:endParaRPr>
          </a:p>
          <a:p>
            <a:pPr>
              <a:lnSpc>
                <a:spcPct val="140000"/>
              </a:lnSpc>
            </a:pPr>
            <a:r>
              <a:rPr lang="ja-JP" altLang="en-US" dirty="0">
                <a:latin typeface="+mn-ea"/>
              </a:rPr>
              <a:t>直観主義数学は</a:t>
            </a:r>
            <a:r>
              <a:rPr lang="en-US" altLang="ja-JP" dirty="0">
                <a:latin typeface="+mn-ea"/>
              </a:rPr>
              <a:t>Gödel</a:t>
            </a:r>
            <a:r>
              <a:rPr lang="ja-JP" altLang="en-US" dirty="0">
                <a:latin typeface="+mn-ea"/>
              </a:rPr>
              <a:t>の歴史観の</a:t>
            </a:r>
            <a:r>
              <a:rPr lang="en-US" altLang="ja-JP" dirty="0">
                <a:latin typeface="+mn-ea"/>
              </a:rPr>
              <a:t>5</a:t>
            </a:r>
            <a:r>
              <a:rPr lang="ja-JP" altLang="en-US" dirty="0">
                <a:latin typeface="+mn-ea"/>
              </a:rPr>
              <a:t>の「</a:t>
            </a:r>
            <a:r>
              <a:rPr kumimoji="1" lang="ja-JP" altLang="en-US" dirty="0">
                <a:latin typeface="+mn-ea"/>
              </a:rPr>
              <a:t>何らかの理由で安全</a:t>
            </a:r>
            <a:r>
              <a:rPr lang="ja-JP" altLang="en-US" dirty="0">
                <a:latin typeface="+mn-ea"/>
              </a:rPr>
              <a:t>と思う限定された数学理論」の一つで、</a:t>
            </a:r>
            <a:r>
              <a:rPr lang="en-US" altLang="ja-JP" dirty="0">
                <a:latin typeface="+mn-ea"/>
              </a:rPr>
              <a:t>Bergson</a:t>
            </a:r>
            <a:r>
              <a:rPr lang="ja-JP" altLang="en-US" dirty="0">
                <a:latin typeface="+mn-ea"/>
              </a:rPr>
              <a:t>の持続の様な</a:t>
            </a:r>
            <a:r>
              <a:rPr lang="en-US" altLang="ja-JP" dirty="0" err="1">
                <a:latin typeface="+mn-ea"/>
              </a:rPr>
              <a:t>Zwei</a:t>
            </a:r>
            <a:r>
              <a:rPr lang="en-US" altLang="ja-JP" dirty="0">
                <a:latin typeface="+mn-ea"/>
              </a:rPr>
              <a:t>-Einheit</a:t>
            </a:r>
            <a:r>
              <a:rPr lang="ja-JP" altLang="en-US" dirty="0">
                <a:latin typeface="+mn-ea"/>
              </a:rPr>
              <a:t>というもの中で数学を再構築する試み。林の学位論文のテーマは、それに関連する数理論理学だった。</a:t>
            </a:r>
            <a:endParaRPr lang="en-US" altLang="ja-JP" dirty="0">
              <a:latin typeface="+mn-ea"/>
            </a:endParaRPr>
          </a:p>
          <a:p>
            <a:pPr>
              <a:lnSpc>
                <a:spcPct val="140000"/>
              </a:lnSpc>
            </a:pPr>
            <a:r>
              <a:rPr lang="ja-JP" altLang="en-US" dirty="0">
                <a:latin typeface="+mn-ea"/>
              </a:rPr>
              <a:t>その連続体論の解説の所に田辺の書き込みがあり、</a:t>
            </a:r>
            <a:r>
              <a:rPr lang="ja-JP" altLang="en-US" b="1" dirty="0">
                <a:latin typeface="+mn-ea"/>
              </a:rPr>
              <a:t>直観主義連続体を種の論理と関連付け</a:t>
            </a:r>
            <a:r>
              <a:rPr lang="ja-JP" altLang="en-US" dirty="0">
                <a:latin typeface="+mn-ea"/>
              </a:rPr>
              <a:t>ていた。驚いたが、田辺の意図は直ぐにわかり、</a:t>
            </a:r>
            <a:r>
              <a:rPr lang="ja-JP" altLang="en-US" b="1" dirty="0">
                <a:latin typeface="+mn-ea"/>
                <a:hlinkClick r:id="rId4"/>
              </a:rPr>
              <a:t>前回の西田・田辺記念講演</a:t>
            </a:r>
            <a:r>
              <a:rPr lang="ja-JP" altLang="en-US" b="1" dirty="0">
                <a:latin typeface="+mn-ea"/>
              </a:rPr>
              <a:t>や「思想」の田辺哲学特集で報告した「田辺元の</a:t>
            </a:r>
            <a:r>
              <a:rPr lang="en-US" altLang="ja-JP" b="1" dirty="0">
                <a:latin typeface="+mn-ea"/>
              </a:rPr>
              <a:t>『</a:t>
            </a:r>
            <a:r>
              <a:rPr lang="ja-JP" altLang="en-US" b="1" dirty="0">
                <a:latin typeface="+mn-ea"/>
              </a:rPr>
              <a:t>数理哲学</a:t>
            </a:r>
            <a:r>
              <a:rPr lang="en-US" altLang="ja-JP" b="1" dirty="0">
                <a:latin typeface="+mn-ea"/>
              </a:rPr>
              <a:t>』</a:t>
            </a:r>
            <a:r>
              <a:rPr lang="ja-JP" altLang="en-US" b="1" dirty="0">
                <a:latin typeface="+mn-ea"/>
              </a:rPr>
              <a:t>」などの研究を開始</a:t>
            </a:r>
            <a:r>
              <a:rPr lang="ja-JP" altLang="en-US" dirty="0">
                <a:latin typeface="+mn-ea"/>
              </a:rPr>
              <a:t>した。</a:t>
            </a:r>
            <a:endParaRPr lang="en-US" altLang="ja-JP" dirty="0">
              <a:latin typeface="+mn-ea"/>
            </a:endParaRPr>
          </a:p>
        </p:txBody>
      </p:sp>
      <p:sp>
        <p:nvSpPr>
          <p:cNvPr id="4" name="スライド番号プレースホルダー 3">
            <a:extLst>
              <a:ext uri="{FF2B5EF4-FFF2-40B4-BE49-F238E27FC236}">
                <a16:creationId xmlns:a16="http://schemas.microsoft.com/office/drawing/2014/main" id="{3F1A9631-0ED3-4B92-8B05-5D63DAB3EAF9}"/>
              </a:ext>
            </a:extLst>
          </p:cNvPr>
          <p:cNvSpPr>
            <a:spLocks noGrp="1"/>
          </p:cNvSpPr>
          <p:nvPr>
            <p:ph type="sldNum" sz="quarter" idx="12"/>
          </p:nvPr>
        </p:nvSpPr>
        <p:spPr/>
        <p:txBody>
          <a:bodyPr/>
          <a:lstStyle/>
          <a:p>
            <a:fld id="{92B5D991-C7B6-4805-8A60-E4C1B9C58E79}" type="slidenum">
              <a:rPr kumimoji="1" lang="ja-JP" altLang="en-US" smtClean="0"/>
              <a:t>11</a:t>
            </a:fld>
            <a:endParaRPr kumimoji="1" lang="ja-JP" altLang="en-US"/>
          </a:p>
        </p:txBody>
      </p:sp>
      <p:pic>
        <p:nvPicPr>
          <p:cNvPr id="5" name="オーディオ 4">
            <a:hlinkClick r:id="" action="ppaction://media"/>
            <a:extLst>
              <a:ext uri="{FF2B5EF4-FFF2-40B4-BE49-F238E27FC236}">
                <a16:creationId xmlns:a16="http://schemas.microsoft.com/office/drawing/2014/main" id="{C01D4344-96FD-40E6-96B5-F57E547D80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0909722"/>
      </p:ext>
    </p:extLst>
  </p:cSld>
  <p:clrMapOvr>
    <a:masterClrMapping/>
  </p:clrMapOvr>
  <mc:AlternateContent xmlns:mc="http://schemas.openxmlformats.org/markup-compatibility/2006" xmlns:p14="http://schemas.microsoft.com/office/powerpoint/2010/main">
    <mc:Choice Requires="p14">
      <p:transition spd="slow" p14:dur="2000" advTm="251644"/>
    </mc:Choice>
    <mc:Fallback xmlns="">
      <p:transition spd="slow" advTm="251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EB066-EE44-4376-B188-151ECD131D70}"/>
              </a:ext>
            </a:extLst>
          </p:cNvPr>
          <p:cNvSpPr>
            <a:spLocks noGrp="1"/>
          </p:cNvSpPr>
          <p:nvPr>
            <p:ph type="title"/>
          </p:nvPr>
        </p:nvSpPr>
        <p:spPr/>
        <p:txBody>
          <a:bodyPr>
            <a:normAutofit/>
          </a:bodyPr>
          <a:lstStyle/>
          <a:p>
            <a:r>
              <a:rPr lang="ja-JP" altLang="en-US" sz="3400" dirty="0"/>
              <a:t>数理思想史研究と京都学派研究のインタラクション</a:t>
            </a:r>
            <a:endParaRPr kumimoji="1" lang="ja-JP" altLang="en-US" sz="3400" dirty="0"/>
          </a:p>
        </p:txBody>
      </p:sp>
      <p:sp>
        <p:nvSpPr>
          <p:cNvPr id="3" name="コンテンツ プレースホルダー 2">
            <a:extLst>
              <a:ext uri="{FF2B5EF4-FFF2-40B4-BE49-F238E27FC236}">
                <a16:creationId xmlns:a16="http://schemas.microsoft.com/office/drawing/2014/main" id="{42CEC437-4A10-45FE-B734-9F08297763CC}"/>
              </a:ext>
            </a:extLst>
          </p:cNvPr>
          <p:cNvSpPr>
            <a:spLocks noGrp="1"/>
          </p:cNvSpPr>
          <p:nvPr>
            <p:ph idx="1"/>
          </p:nvPr>
        </p:nvSpPr>
        <p:spPr/>
        <p:txBody>
          <a:bodyPr>
            <a:normAutofit fontScale="85000" lnSpcReduction="10000"/>
          </a:bodyPr>
          <a:lstStyle/>
          <a:p>
            <a:pPr>
              <a:lnSpc>
                <a:spcPct val="140000"/>
              </a:lnSpc>
            </a:pPr>
            <a:r>
              <a:rPr lang="ja-JP" altLang="en-US" dirty="0">
                <a:latin typeface="+mn-ea"/>
              </a:rPr>
              <a:t>林の研究は</a:t>
            </a:r>
            <a:r>
              <a:rPr lang="en-US" altLang="ja-JP" dirty="0">
                <a:latin typeface="+mn-ea"/>
              </a:rPr>
              <a:t>Gödel</a:t>
            </a:r>
            <a:r>
              <a:rPr lang="ja-JP" altLang="en-US" dirty="0">
                <a:latin typeface="+mn-ea"/>
              </a:rPr>
              <a:t>の哲学論文由来なので数学史ではなく思想史。このため田辺研究を始めて以後、</a:t>
            </a:r>
            <a:r>
              <a:rPr lang="ja-JP" altLang="en-US" b="1" dirty="0">
                <a:latin typeface="+mn-ea"/>
              </a:rPr>
              <a:t>数理思想史の研究と京都学派研究がインタラクション</a:t>
            </a:r>
            <a:r>
              <a:rPr lang="ja-JP" altLang="en-US" dirty="0">
                <a:latin typeface="+mn-ea"/>
              </a:rPr>
              <a:t>を起こすようになった。</a:t>
            </a:r>
            <a:endParaRPr lang="en-US" altLang="ja-JP" dirty="0">
              <a:latin typeface="+mn-ea"/>
            </a:endParaRPr>
          </a:p>
          <a:p>
            <a:pPr>
              <a:lnSpc>
                <a:spcPct val="140000"/>
              </a:lnSpc>
            </a:pPr>
            <a:r>
              <a:rPr lang="ja-JP" altLang="en-US" dirty="0">
                <a:latin typeface="+mn-ea"/>
              </a:rPr>
              <a:t>京都学派についての個別研究の過程で「田辺の直観主義連続体論への視線」の様に、当時は明らかでも、現在は忘れられている思想状況がわかり、数理思想史研究に必要な</a:t>
            </a:r>
            <a:r>
              <a:rPr lang="ja-JP" altLang="en-US" b="1" dirty="0">
                <a:latin typeface="+mn-ea"/>
              </a:rPr>
              <a:t>数学史以外の文献など</a:t>
            </a:r>
            <a:r>
              <a:rPr lang="ja-JP" altLang="en-US" dirty="0">
                <a:latin typeface="+mn-ea"/>
              </a:rPr>
              <a:t>も見えてくる。</a:t>
            </a:r>
            <a:endParaRPr lang="en-US" altLang="ja-JP" dirty="0">
              <a:latin typeface="+mn-ea"/>
            </a:endParaRPr>
          </a:p>
          <a:p>
            <a:pPr>
              <a:lnSpc>
                <a:spcPct val="140000"/>
              </a:lnSpc>
            </a:pPr>
            <a:r>
              <a:rPr lang="ja-JP" altLang="en-US" dirty="0">
                <a:latin typeface="+mn-ea"/>
              </a:rPr>
              <a:t>逆に、当時の世界文化史的状況から京都学派を俯瞰して外から見ることになり、京都学派の哲学の中で思索している方たちとは</a:t>
            </a:r>
            <a:r>
              <a:rPr lang="ja-JP" altLang="en-US" b="1" dirty="0">
                <a:latin typeface="+mn-ea"/>
              </a:rPr>
              <a:t>異なる観点</a:t>
            </a:r>
            <a:r>
              <a:rPr lang="ja-JP" altLang="en-US" dirty="0">
                <a:latin typeface="+mn-ea"/>
              </a:rPr>
              <a:t>を持てる。</a:t>
            </a:r>
            <a:endParaRPr lang="en-US" altLang="ja-JP" dirty="0">
              <a:latin typeface="+mn-ea"/>
            </a:endParaRPr>
          </a:p>
        </p:txBody>
      </p:sp>
      <p:sp>
        <p:nvSpPr>
          <p:cNvPr id="4" name="スライド番号プレースホルダー 3">
            <a:extLst>
              <a:ext uri="{FF2B5EF4-FFF2-40B4-BE49-F238E27FC236}">
                <a16:creationId xmlns:a16="http://schemas.microsoft.com/office/drawing/2014/main" id="{A5AF90D3-9CA4-4C1C-8C31-6EF3193CC64B}"/>
              </a:ext>
            </a:extLst>
          </p:cNvPr>
          <p:cNvSpPr>
            <a:spLocks noGrp="1"/>
          </p:cNvSpPr>
          <p:nvPr>
            <p:ph type="sldNum" sz="quarter" idx="12"/>
          </p:nvPr>
        </p:nvSpPr>
        <p:spPr/>
        <p:txBody>
          <a:bodyPr/>
          <a:lstStyle/>
          <a:p>
            <a:fld id="{92B5D991-C7B6-4805-8A60-E4C1B9C58E79}" type="slidenum">
              <a:rPr kumimoji="1" lang="ja-JP" altLang="en-US" smtClean="0"/>
              <a:t>12</a:t>
            </a:fld>
            <a:endParaRPr kumimoji="1" lang="ja-JP" altLang="en-US"/>
          </a:p>
        </p:txBody>
      </p:sp>
      <p:pic>
        <p:nvPicPr>
          <p:cNvPr id="5" name="オーディオ 4">
            <a:hlinkClick r:id="" action="ppaction://media"/>
            <a:extLst>
              <a:ext uri="{FF2B5EF4-FFF2-40B4-BE49-F238E27FC236}">
                <a16:creationId xmlns:a16="http://schemas.microsoft.com/office/drawing/2014/main" id="{5406F006-D831-454B-BEE3-F843B6A8C9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2509057"/>
      </p:ext>
    </p:extLst>
  </p:cSld>
  <p:clrMapOvr>
    <a:masterClrMapping/>
  </p:clrMapOvr>
  <mc:AlternateContent xmlns:mc="http://schemas.openxmlformats.org/markup-compatibility/2006" xmlns:p14="http://schemas.microsoft.com/office/powerpoint/2010/main">
    <mc:Choice Requires="p14">
      <p:transition spd="slow" p14:dur="2000" advTm="143983"/>
    </mc:Choice>
    <mc:Fallback xmlns="">
      <p:transition spd="slow" advTm="143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EB066-EE44-4376-B188-151ECD131D70}"/>
              </a:ext>
            </a:extLst>
          </p:cNvPr>
          <p:cNvSpPr>
            <a:spLocks noGrp="1"/>
          </p:cNvSpPr>
          <p:nvPr>
            <p:ph type="title"/>
          </p:nvPr>
        </p:nvSpPr>
        <p:spPr/>
        <p:txBody>
          <a:bodyPr>
            <a:normAutofit/>
          </a:bodyPr>
          <a:lstStyle/>
          <a:p>
            <a:pPr algn="l"/>
            <a:r>
              <a:rPr lang="ja-JP" altLang="en-US" sz="3600" b="0" i="0" dirty="0">
                <a:solidFill>
                  <a:srgbClr val="0F1111"/>
                </a:solidFill>
                <a:effectLst/>
                <a:latin typeface="+mj-ea"/>
              </a:rPr>
              <a:t>インタラクションの例１</a:t>
            </a:r>
            <a:endParaRPr lang="en-US" altLang="ja-JP" sz="3600" b="0" i="0" dirty="0">
              <a:solidFill>
                <a:srgbClr val="0F1111"/>
              </a:solidFill>
              <a:effectLst/>
              <a:latin typeface="+mj-ea"/>
            </a:endParaRPr>
          </a:p>
        </p:txBody>
      </p:sp>
      <p:sp>
        <p:nvSpPr>
          <p:cNvPr id="3" name="コンテンツ プレースホルダー 2">
            <a:extLst>
              <a:ext uri="{FF2B5EF4-FFF2-40B4-BE49-F238E27FC236}">
                <a16:creationId xmlns:a16="http://schemas.microsoft.com/office/drawing/2014/main" id="{42CEC437-4A10-45FE-B734-9F08297763CC}"/>
              </a:ext>
            </a:extLst>
          </p:cNvPr>
          <p:cNvSpPr>
            <a:spLocks noGrp="1"/>
          </p:cNvSpPr>
          <p:nvPr>
            <p:ph idx="1"/>
          </p:nvPr>
        </p:nvSpPr>
        <p:spPr/>
        <p:txBody>
          <a:bodyPr>
            <a:noAutofit/>
          </a:bodyPr>
          <a:lstStyle/>
          <a:p>
            <a:pPr>
              <a:lnSpc>
                <a:spcPct val="140000"/>
              </a:lnSpc>
            </a:pPr>
            <a:r>
              <a:rPr lang="ja-JP" altLang="en-US" sz="2200" dirty="0">
                <a:latin typeface="+mn-ea"/>
              </a:rPr>
              <a:t>元数理論理学者が田辺をやるとしたら</a:t>
            </a:r>
            <a:r>
              <a:rPr lang="en-US" altLang="ja-JP" sz="2200" dirty="0">
                <a:latin typeface="+mn-ea"/>
              </a:rPr>
              <a:t>Carnap</a:t>
            </a:r>
            <a:r>
              <a:rPr lang="ja-JP" altLang="en-US" sz="2200" dirty="0">
                <a:latin typeface="+mn-ea"/>
              </a:rPr>
              <a:t>の</a:t>
            </a:r>
            <a:r>
              <a:rPr lang="en-US" altLang="ja-JP" sz="2200" dirty="0">
                <a:latin typeface="+mn-ea"/>
              </a:rPr>
              <a:t>Heidegger</a:t>
            </a:r>
            <a:r>
              <a:rPr lang="ja-JP" altLang="en-US" sz="2200" dirty="0">
                <a:latin typeface="+mn-ea"/>
              </a:rPr>
              <a:t>批判位知っておかねばと思い、</a:t>
            </a:r>
            <a:r>
              <a:rPr lang="en-US" altLang="ja-JP" sz="2200" dirty="0">
                <a:latin typeface="+mn-ea"/>
              </a:rPr>
              <a:t>Carnap, Heidegger </a:t>
            </a:r>
            <a:r>
              <a:rPr lang="ja-JP" altLang="en-US" sz="2200" dirty="0">
                <a:latin typeface="+mn-ea"/>
              </a:rPr>
              <a:t>でサーチしたら、</a:t>
            </a:r>
            <a:r>
              <a:rPr lang="en-US" altLang="ja-JP" sz="2200" dirty="0">
                <a:latin typeface="+mn-ea"/>
              </a:rPr>
              <a:t>Stanford</a:t>
            </a:r>
            <a:r>
              <a:rPr lang="ja-JP" altLang="en-US" sz="2200" dirty="0">
                <a:latin typeface="+mn-ea"/>
              </a:rPr>
              <a:t>大の哲学者</a:t>
            </a:r>
            <a:r>
              <a:rPr lang="en-US" altLang="ja-JP" sz="2200" dirty="0">
                <a:latin typeface="+mn-ea"/>
              </a:rPr>
              <a:t>M.</a:t>
            </a:r>
            <a:r>
              <a:rPr lang="ja-JP" altLang="en-US" sz="2200" dirty="0">
                <a:latin typeface="+mn-ea"/>
              </a:rPr>
              <a:t> </a:t>
            </a:r>
            <a:r>
              <a:rPr lang="en-US" altLang="ja-JP" sz="2200" dirty="0">
                <a:latin typeface="+mn-ea"/>
              </a:rPr>
              <a:t>Friedman</a:t>
            </a:r>
            <a:r>
              <a:rPr lang="ja-JP" altLang="en-US" sz="2200" dirty="0">
                <a:latin typeface="+mn-ea"/>
              </a:rPr>
              <a:t>による新カント派が大陸哲学と分析哲学に分かれ行く思想史 </a:t>
            </a:r>
            <a:r>
              <a:rPr lang="en-US" altLang="ja-JP" sz="2200" b="0" i="0" dirty="0">
                <a:solidFill>
                  <a:srgbClr val="0F1111"/>
                </a:solidFill>
                <a:effectLst/>
                <a:latin typeface="+mn-ea"/>
                <a:hlinkClick r:id="rId4"/>
              </a:rPr>
              <a:t>A Parting of the Ways: Carnap, Cassirer, and Heidegger</a:t>
            </a:r>
            <a:r>
              <a:rPr lang="en-US" altLang="ja-JP" sz="2200" b="0" i="0" dirty="0">
                <a:solidFill>
                  <a:srgbClr val="0F1111"/>
                </a:solidFill>
                <a:effectLst/>
                <a:latin typeface="+mn-ea"/>
              </a:rPr>
              <a:t> </a:t>
            </a:r>
            <a:r>
              <a:rPr lang="ja-JP" altLang="en-US" sz="2200" b="0" i="0" dirty="0">
                <a:solidFill>
                  <a:srgbClr val="0F1111"/>
                </a:solidFill>
                <a:effectLst/>
                <a:latin typeface="+mn-ea"/>
              </a:rPr>
              <a:t>を見つけた。</a:t>
            </a:r>
            <a:r>
              <a:rPr lang="en-US" altLang="ja-JP" sz="2200" b="0" i="0" dirty="0">
                <a:solidFill>
                  <a:srgbClr val="0F1111"/>
                </a:solidFill>
                <a:effectLst/>
                <a:latin typeface="+mn-ea"/>
              </a:rPr>
              <a:t>(</a:t>
            </a:r>
            <a:r>
              <a:rPr lang="en-US" altLang="ja-JP" sz="2200" dirty="0">
                <a:latin typeface="+mn-ea"/>
              </a:rPr>
              <a:t>Carnap</a:t>
            </a:r>
            <a:r>
              <a:rPr lang="ja-JP" altLang="en-US" sz="2200" dirty="0">
                <a:latin typeface="+mn-ea"/>
              </a:rPr>
              <a:t>の</a:t>
            </a:r>
            <a:r>
              <a:rPr lang="en-US" altLang="ja-JP" sz="2200" dirty="0">
                <a:latin typeface="+mn-ea"/>
              </a:rPr>
              <a:t>Heidegger</a:t>
            </a:r>
            <a:r>
              <a:rPr lang="ja-JP" altLang="en-US" sz="2200" dirty="0">
                <a:latin typeface="+mn-ea"/>
              </a:rPr>
              <a:t>論文も読んだが、現代の数理論理学の観点からは</a:t>
            </a:r>
            <a:r>
              <a:rPr lang="en-US" altLang="ja-JP" sz="2200" dirty="0">
                <a:latin typeface="+mn-ea"/>
              </a:rPr>
              <a:t>Carnap</a:t>
            </a:r>
            <a:r>
              <a:rPr lang="ja-JP" altLang="en-US" sz="2200" dirty="0">
                <a:latin typeface="+mn-ea"/>
              </a:rPr>
              <a:t>の方が不合理に見えた。</a:t>
            </a:r>
            <a:r>
              <a:rPr lang="en-US" altLang="ja-JP" sz="2200" dirty="0">
                <a:latin typeface="+mn-ea"/>
              </a:rPr>
              <a:t>)</a:t>
            </a:r>
            <a:endParaRPr lang="en-US" altLang="ja-JP" sz="2200" b="0" i="0" dirty="0">
              <a:solidFill>
                <a:srgbClr val="0F1111"/>
              </a:solidFill>
              <a:effectLst/>
              <a:latin typeface="+mn-ea"/>
            </a:endParaRPr>
          </a:p>
          <a:p>
            <a:pPr>
              <a:lnSpc>
                <a:spcPct val="140000"/>
              </a:lnSpc>
            </a:pPr>
            <a:r>
              <a:rPr lang="ja-JP" altLang="en-US" sz="2200" dirty="0">
                <a:solidFill>
                  <a:srgbClr val="0F1111"/>
                </a:solidFill>
                <a:latin typeface="+mn-ea"/>
              </a:rPr>
              <a:t>この本</a:t>
            </a:r>
            <a:r>
              <a:rPr lang="ja-JP" altLang="en-US" sz="2200" b="0" i="0" dirty="0">
                <a:solidFill>
                  <a:srgbClr val="0F1111"/>
                </a:solidFill>
                <a:effectLst/>
                <a:latin typeface="+mn-ea"/>
              </a:rPr>
              <a:t>から</a:t>
            </a:r>
            <a:r>
              <a:rPr lang="ja-JP" altLang="en-US" sz="2200" b="1" i="0" dirty="0">
                <a:solidFill>
                  <a:srgbClr val="0F1111"/>
                </a:solidFill>
                <a:effectLst/>
                <a:latin typeface="+mn-ea"/>
              </a:rPr>
              <a:t>数理思想史・京都学派</a:t>
            </a:r>
            <a:r>
              <a:rPr lang="ja-JP" altLang="en-US" sz="2200" b="1" dirty="0">
                <a:solidFill>
                  <a:srgbClr val="0F1111"/>
                </a:solidFill>
                <a:latin typeface="+mn-ea"/>
              </a:rPr>
              <a:t>双方の</a:t>
            </a:r>
            <a:r>
              <a:rPr lang="ja-JP" altLang="en-US" sz="2200" b="1" i="0" dirty="0">
                <a:solidFill>
                  <a:srgbClr val="0F1111"/>
                </a:solidFill>
                <a:effectLst/>
                <a:latin typeface="+mn-ea"/>
              </a:rPr>
              <a:t>研究における新カント派の重要性を理解</a:t>
            </a:r>
            <a:r>
              <a:rPr lang="ja-JP" altLang="en-US" sz="2200" b="0" i="0" dirty="0">
                <a:solidFill>
                  <a:srgbClr val="0F1111"/>
                </a:solidFill>
                <a:effectLst/>
                <a:latin typeface="+mn-ea"/>
              </a:rPr>
              <a:t>。特に田辺哲学の理解に役立ったが、数理思想史の方では、</a:t>
            </a:r>
            <a:r>
              <a:rPr lang="en-US" altLang="ja-JP" sz="2200" dirty="0">
                <a:solidFill>
                  <a:srgbClr val="0F1111"/>
                </a:solidFill>
                <a:latin typeface="+mn-ea"/>
              </a:rPr>
              <a:t>Russell</a:t>
            </a:r>
            <a:r>
              <a:rPr lang="ja-JP" altLang="en-US" sz="2200" dirty="0">
                <a:solidFill>
                  <a:srgbClr val="0F1111"/>
                </a:solidFill>
                <a:latin typeface="+mn-ea"/>
              </a:rPr>
              <a:t>の</a:t>
            </a:r>
            <a:r>
              <a:rPr lang="en-US" altLang="ja-JP" sz="2200" dirty="0">
                <a:solidFill>
                  <a:srgbClr val="0F1111"/>
                </a:solidFill>
                <a:latin typeface="+mn-ea"/>
              </a:rPr>
              <a:t>Cohen</a:t>
            </a:r>
            <a:r>
              <a:rPr lang="ja-JP" altLang="en-US" sz="2200" dirty="0">
                <a:solidFill>
                  <a:srgbClr val="0F1111"/>
                </a:solidFill>
                <a:latin typeface="+mn-ea"/>
              </a:rPr>
              <a:t>批判、</a:t>
            </a:r>
            <a:r>
              <a:rPr lang="en-US" altLang="ja-JP" sz="2200" dirty="0">
                <a:solidFill>
                  <a:srgbClr val="0F1111"/>
                </a:solidFill>
                <a:latin typeface="+mn-ea"/>
              </a:rPr>
              <a:t>Cassirer</a:t>
            </a:r>
            <a:r>
              <a:rPr lang="ja-JP" altLang="en-US" sz="2200" dirty="0">
                <a:solidFill>
                  <a:srgbClr val="0F1111"/>
                </a:solidFill>
                <a:latin typeface="+mn-ea"/>
              </a:rPr>
              <a:t>の</a:t>
            </a:r>
            <a:r>
              <a:rPr lang="en-US" altLang="ja-JP" sz="2200" dirty="0">
                <a:solidFill>
                  <a:srgbClr val="0F1111"/>
                </a:solidFill>
                <a:latin typeface="+mn-ea"/>
              </a:rPr>
              <a:t>Russell</a:t>
            </a:r>
            <a:r>
              <a:rPr lang="ja-JP" altLang="en-US" sz="2200" dirty="0">
                <a:solidFill>
                  <a:srgbClr val="0F1111"/>
                </a:solidFill>
                <a:latin typeface="+mn-ea"/>
              </a:rPr>
              <a:t>の高い評価、米国での新カント派研究など、色々知る。</a:t>
            </a:r>
            <a:endParaRPr lang="en-US" altLang="ja-JP" sz="2200" dirty="0">
              <a:latin typeface="+mn-ea"/>
            </a:endParaRPr>
          </a:p>
        </p:txBody>
      </p:sp>
      <p:sp>
        <p:nvSpPr>
          <p:cNvPr id="4" name="スライド番号プレースホルダー 3">
            <a:extLst>
              <a:ext uri="{FF2B5EF4-FFF2-40B4-BE49-F238E27FC236}">
                <a16:creationId xmlns:a16="http://schemas.microsoft.com/office/drawing/2014/main" id="{5F2FE93B-9A07-4EBB-AA82-93F72FFE68E9}"/>
              </a:ext>
            </a:extLst>
          </p:cNvPr>
          <p:cNvSpPr>
            <a:spLocks noGrp="1"/>
          </p:cNvSpPr>
          <p:nvPr>
            <p:ph type="sldNum" sz="quarter" idx="12"/>
          </p:nvPr>
        </p:nvSpPr>
        <p:spPr/>
        <p:txBody>
          <a:bodyPr/>
          <a:lstStyle/>
          <a:p>
            <a:fld id="{92B5D991-C7B6-4805-8A60-E4C1B9C58E79}" type="slidenum">
              <a:rPr kumimoji="1" lang="ja-JP" altLang="en-US" smtClean="0"/>
              <a:t>13</a:t>
            </a:fld>
            <a:endParaRPr kumimoji="1" lang="ja-JP" altLang="en-US"/>
          </a:p>
        </p:txBody>
      </p:sp>
      <p:pic>
        <p:nvPicPr>
          <p:cNvPr id="6" name="オーディオ 5">
            <a:hlinkClick r:id="" action="ppaction://media"/>
            <a:extLst>
              <a:ext uri="{FF2B5EF4-FFF2-40B4-BE49-F238E27FC236}">
                <a16:creationId xmlns:a16="http://schemas.microsoft.com/office/drawing/2014/main" id="{1DFABC5E-7F4B-4D4B-9DAA-062624CED5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75276591"/>
      </p:ext>
    </p:extLst>
  </p:cSld>
  <p:clrMapOvr>
    <a:masterClrMapping/>
  </p:clrMapOvr>
  <mc:AlternateContent xmlns:mc="http://schemas.openxmlformats.org/markup-compatibility/2006" xmlns:p14="http://schemas.microsoft.com/office/powerpoint/2010/main">
    <mc:Choice Requires="p14">
      <p:transition spd="slow" p14:dur="2000" advTm="218881"/>
    </mc:Choice>
    <mc:Fallback xmlns="">
      <p:transition spd="slow" advTm="218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EB066-EE44-4376-B188-151ECD131D70}"/>
              </a:ext>
            </a:extLst>
          </p:cNvPr>
          <p:cNvSpPr>
            <a:spLocks noGrp="1"/>
          </p:cNvSpPr>
          <p:nvPr>
            <p:ph type="title"/>
          </p:nvPr>
        </p:nvSpPr>
        <p:spPr/>
        <p:txBody>
          <a:bodyPr>
            <a:normAutofit/>
          </a:bodyPr>
          <a:lstStyle/>
          <a:p>
            <a:pPr algn="l"/>
            <a:r>
              <a:rPr lang="ja-JP" altLang="en-US" sz="3600" b="0" i="0" dirty="0">
                <a:solidFill>
                  <a:srgbClr val="0F1111"/>
                </a:solidFill>
                <a:effectLst/>
                <a:latin typeface="+mj-ea"/>
              </a:rPr>
              <a:t>インタラクションの例</a:t>
            </a:r>
            <a:r>
              <a:rPr lang="en-US" altLang="ja-JP" sz="3600" b="0" i="0" dirty="0">
                <a:solidFill>
                  <a:srgbClr val="0F1111"/>
                </a:solidFill>
                <a:effectLst/>
                <a:latin typeface="+mj-ea"/>
              </a:rPr>
              <a:t>2</a:t>
            </a:r>
          </a:p>
        </p:txBody>
      </p:sp>
      <p:sp>
        <p:nvSpPr>
          <p:cNvPr id="3" name="コンテンツ プレースホルダー 2">
            <a:extLst>
              <a:ext uri="{FF2B5EF4-FFF2-40B4-BE49-F238E27FC236}">
                <a16:creationId xmlns:a16="http://schemas.microsoft.com/office/drawing/2014/main" id="{42CEC437-4A10-45FE-B734-9F08297763CC}"/>
              </a:ext>
            </a:extLst>
          </p:cNvPr>
          <p:cNvSpPr>
            <a:spLocks noGrp="1"/>
          </p:cNvSpPr>
          <p:nvPr>
            <p:ph idx="1"/>
          </p:nvPr>
        </p:nvSpPr>
        <p:spPr/>
        <p:txBody>
          <a:bodyPr>
            <a:normAutofit lnSpcReduction="10000"/>
          </a:bodyPr>
          <a:lstStyle/>
          <a:p>
            <a:pPr>
              <a:lnSpc>
                <a:spcPct val="140000"/>
              </a:lnSpc>
            </a:pPr>
            <a:r>
              <a:rPr lang="ja-JP" altLang="en-US" sz="2000" dirty="0">
                <a:latin typeface="+mn-ea"/>
              </a:rPr>
              <a:t>林の京都学派研究の一つに特殊な論文「</a:t>
            </a:r>
            <a:r>
              <a:rPr lang="ja-JP" altLang="en-US" sz="2000" dirty="0">
                <a:latin typeface="+mn-ea"/>
                <a:hlinkClick r:id="rId5"/>
              </a:rPr>
              <a:t>澤口昭聿・中沢新一の多様体哲学について</a:t>
            </a:r>
            <a:r>
              <a:rPr lang="ja-JP" altLang="en-US" sz="2000" dirty="0">
                <a:latin typeface="+mn-ea"/>
              </a:rPr>
              <a:t>」があるが、</a:t>
            </a:r>
            <a:r>
              <a:rPr lang="ja-JP" altLang="en-US" sz="2000" dirty="0">
                <a:solidFill>
                  <a:srgbClr val="333333"/>
                </a:solidFill>
                <a:latin typeface="+mn-ea"/>
              </a:rPr>
              <a:t>膨大な歴史資料を駆使した</a:t>
            </a:r>
            <a:r>
              <a:rPr lang="ja-JP" altLang="en-US" sz="2000" i="0" dirty="0">
                <a:solidFill>
                  <a:srgbClr val="333333"/>
                </a:solidFill>
                <a:effectLst/>
                <a:latin typeface="+mn-ea"/>
              </a:rPr>
              <a:t>綿密で</a:t>
            </a:r>
            <a:r>
              <a:rPr lang="en-US" altLang="ja-JP" sz="2000" i="0" dirty="0">
                <a:solidFill>
                  <a:srgbClr val="333333"/>
                </a:solidFill>
                <a:effectLst/>
                <a:latin typeface="+mn-ea"/>
              </a:rPr>
              <a:t>penetrating</a:t>
            </a:r>
            <a:r>
              <a:rPr lang="ja-JP" altLang="en-US" sz="2000" i="0" dirty="0">
                <a:solidFill>
                  <a:srgbClr val="333333"/>
                </a:solidFill>
                <a:effectLst/>
                <a:latin typeface="+mn-ea"/>
              </a:rPr>
              <a:t>な議論による</a:t>
            </a:r>
            <a:r>
              <a:rPr lang="en-US" altLang="ja-JP" sz="2000" i="0" dirty="0" err="1">
                <a:solidFill>
                  <a:srgbClr val="333333"/>
                </a:solidFill>
                <a:effectLst/>
                <a:latin typeface="+mn-ea"/>
              </a:rPr>
              <a:t>Ferreirós</a:t>
            </a:r>
            <a:r>
              <a:rPr lang="ja-JP" altLang="en-US" sz="2000" dirty="0">
                <a:solidFill>
                  <a:srgbClr val="333333"/>
                </a:solidFill>
                <a:latin typeface="+mn-ea"/>
              </a:rPr>
              <a:t>の</a:t>
            </a:r>
            <a:r>
              <a:rPr lang="ja-JP" altLang="en-US" sz="2000" dirty="0">
                <a:latin typeface="+mn-ea"/>
              </a:rPr>
              <a:t>新</a:t>
            </a:r>
            <a:r>
              <a:rPr lang="ja-JP" altLang="en-US" sz="2000" b="0" i="0" dirty="0">
                <a:solidFill>
                  <a:srgbClr val="000000"/>
                </a:solidFill>
                <a:effectLst/>
                <a:latin typeface="+mn-ea"/>
              </a:rPr>
              <a:t>集合論史と、そこにおける</a:t>
            </a:r>
            <a:r>
              <a:rPr lang="en-US" altLang="ja-JP" sz="2000" b="0" i="0" dirty="0">
                <a:solidFill>
                  <a:srgbClr val="000000"/>
                </a:solidFill>
                <a:effectLst/>
                <a:latin typeface="+mn-ea"/>
              </a:rPr>
              <a:t>Riemann</a:t>
            </a:r>
            <a:r>
              <a:rPr lang="ja-JP" altLang="en-US" sz="2000" b="0" i="0" dirty="0">
                <a:solidFill>
                  <a:srgbClr val="000000"/>
                </a:solidFill>
                <a:effectLst/>
                <a:latin typeface="+mn-ea"/>
              </a:rPr>
              <a:t>の多様体論の位置を知っているものの目には、</a:t>
            </a:r>
            <a:r>
              <a:rPr lang="ja-JP" altLang="en-US" sz="2000" dirty="0">
                <a:latin typeface="+mn-ea"/>
              </a:rPr>
              <a:t>中沢の田辺論は最初からいかがわしく見えた。実際、詳細に分析したら、それは無根拠な希望的観測満載の疑似哲学エンターテイメントだった。</a:t>
            </a:r>
            <a:endParaRPr lang="en-US" altLang="ja-JP" sz="2000" dirty="0">
              <a:latin typeface="+mn-ea"/>
            </a:endParaRPr>
          </a:p>
          <a:p>
            <a:pPr>
              <a:lnSpc>
                <a:spcPct val="140000"/>
              </a:lnSpc>
            </a:pPr>
            <a:r>
              <a:rPr lang="ja-JP" altLang="en-US" sz="2000" dirty="0">
                <a:latin typeface="+mn-ea"/>
              </a:rPr>
              <a:t>ただ、批判だけの論文を書くのは馬鹿らしいから放っておくことにしたが、「思想」の田辺特集号でプロの人文学者が、中沢の「多様体哲学」を肯定的に評価していたので、仕方なく警鐘を鳴らすために書いたのがこの論文。</a:t>
            </a:r>
            <a:endParaRPr lang="en-US" altLang="ja-JP" sz="2000" dirty="0">
              <a:latin typeface="+mn-ea"/>
            </a:endParaRPr>
          </a:p>
          <a:p>
            <a:pPr lvl="1">
              <a:lnSpc>
                <a:spcPct val="140000"/>
              </a:lnSpc>
            </a:pPr>
            <a:r>
              <a:rPr lang="ja-JP" altLang="en-US" sz="1600" dirty="0">
                <a:latin typeface="+mn-ea"/>
              </a:rPr>
              <a:t>数学科時代に、多様体の講義は受けたが、テンソルとか力学系は学んだことがなかったので、</a:t>
            </a:r>
            <a:r>
              <a:rPr lang="ja-JP" altLang="en-US" sz="1600" b="1" dirty="0">
                <a:latin typeface="+mn-ea"/>
              </a:rPr>
              <a:t>何冊も教科書を買ってそれを勉強するのには数カ月かかり大変だった。数学は難しい！</a:t>
            </a:r>
            <a:endParaRPr lang="en-US" altLang="ja-JP" sz="1600" b="1" dirty="0">
              <a:latin typeface="+mn-ea"/>
            </a:endParaRPr>
          </a:p>
          <a:p>
            <a:pPr>
              <a:lnSpc>
                <a:spcPct val="140000"/>
              </a:lnSpc>
            </a:pPr>
            <a:endParaRPr lang="en-US" altLang="ja-JP" sz="2000" dirty="0">
              <a:latin typeface="+mn-ea"/>
            </a:endParaRPr>
          </a:p>
        </p:txBody>
      </p:sp>
      <p:sp>
        <p:nvSpPr>
          <p:cNvPr id="4" name="スライド番号プレースホルダー 3">
            <a:extLst>
              <a:ext uri="{FF2B5EF4-FFF2-40B4-BE49-F238E27FC236}">
                <a16:creationId xmlns:a16="http://schemas.microsoft.com/office/drawing/2014/main" id="{CB6AD48B-D9F6-4D5D-80A7-548FE882C8B1}"/>
              </a:ext>
            </a:extLst>
          </p:cNvPr>
          <p:cNvSpPr>
            <a:spLocks noGrp="1"/>
          </p:cNvSpPr>
          <p:nvPr>
            <p:ph type="sldNum" sz="quarter" idx="12"/>
          </p:nvPr>
        </p:nvSpPr>
        <p:spPr/>
        <p:txBody>
          <a:bodyPr/>
          <a:lstStyle/>
          <a:p>
            <a:fld id="{92B5D991-C7B6-4805-8A60-E4C1B9C58E79}" type="slidenum">
              <a:rPr kumimoji="1" lang="ja-JP" altLang="en-US" smtClean="0"/>
              <a:t>14</a:t>
            </a:fld>
            <a:endParaRPr kumimoji="1" lang="ja-JP" altLang="en-US"/>
          </a:p>
        </p:txBody>
      </p:sp>
      <p:pic>
        <p:nvPicPr>
          <p:cNvPr id="5" name="オーディオ 4">
            <a:hlinkClick r:id="" action="ppaction://media"/>
            <a:extLst>
              <a:ext uri="{FF2B5EF4-FFF2-40B4-BE49-F238E27FC236}">
                <a16:creationId xmlns:a16="http://schemas.microsoft.com/office/drawing/2014/main" id="{C09A7E5E-4F37-43A4-B61D-AFBA4ACCB1D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70554756"/>
      </p:ext>
    </p:extLst>
  </p:cSld>
  <p:clrMapOvr>
    <a:masterClrMapping/>
  </p:clrMapOvr>
  <mc:AlternateContent xmlns:mc="http://schemas.openxmlformats.org/markup-compatibility/2006" xmlns:p14="http://schemas.microsoft.com/office/powerpoint/2010/main">
    <mc:Choice Requires="p14">
      <p:transition spd="slow" p14:dur="2000" advTm="223365"/>
    </mc:Choice>
    <mc:Fallback xmlns="">
      <p:transition spd="slow" advTm="223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EB066-EE44-4376-B188-151ECD131D70}"/>
              </a:ext>
            </a:extLst>
          </p:cNvPr>
          <p:cNvSpPr>
            <a:spLocks noGrp="1"/>
          </p:cNvSpPr>
          <p:nvPr>
            <p:ph type="title"/>
          </p:nvPr>
        </p:nvSpPr>
        <p:spPr/>
        <p:txBody>
          <a:bodyPr>
            <a:normAutofit/>
          </a:bodyPr>
          <a:lstStyle/>
          <a:p>
            <a:pPr algn="l"/>
            <a:r>
              <a:rPr lang="ja-JP" altLang="en-US" sz="3200" b="0" i="0" dirty="0">
                <a:solidFill>
                  <a:srgbClr val="0F1111"/>
                </a:solidFill>
                <a:effectLst/>
                <a:latin typeface="+mj-ea"/>
              </a:rPr>
              <a:t>インタラクションの例</a:t>
            </a:r>
            <a:r>
              <a:rPr lang="en-US" altLang="ja-JP" sz="3200" b="0" i="0" dirty="0">
                <a:solidFill>
                  <a:srgbClr val="0F1111"/>
                </a:solidFill>
                <a:effectLst/>
                <a:latin typeface="+mj-ea"/>
              </a:rPr>
              <a:t>3: </a:t>
            </a:r>
            <a:r>
              <a:rPr lang="ja-JP" altLang="en-US" sz="3200" b="0" i="0" dirty="0">
                <a:solidFill>
                  <a:srgbClr val="0F1111"/>
                </a:solidFill>
                <a:effectLst/>
                <a:latin typeface="+mj-ea"/>
              </a:rPr>
              <a:t>林の数理思想史研究の結論</a:t>
            </a:r>
            <a:endParaRPr lang="en-US" altLang="ja-JP" sz="3200" b="0" i="0" dirty="0">
              <a:solidFill>
                <a:srgbClr val="0F1111"/>
              </a:solidFill>
              <a:effectLst/>
              <a:latin typeface="+mj-ea"/>
            </a:endParaRPr>
          </a:p>
        </p:txBody>
      </p:sp>
      <p:sp>
        <p:nvSpPr>
          <p:cNvPr id="3" name="コンテンツ プレースホルダー 2">
            <a:extLst>
              <a:ext uri="{FF2B5EF4-FFF2-40B4-BE49-F238E27FC236}">
                <a16:creationId xmlns:a16="http://schemas.microsoft.com/office/drawing/2014/main" id="{42CEC437-4A10-45FE-B734-9F08297763CC}"/>
              </a:ext>
            </a:extLst>
          </p:cNvPr>
          <p:cNvSpPr>
            <a:spLocks noGrp="1"/>
          </p:cNvSpPr>
          <p:nvPr>
            <p:ph idx="1"/>
          </p:nvPr>
        </p:nvSpPr>
        <p:spPr/>
        <p:txBody>
          <a:bodyPr>
            <a:normAutofit lnSpcReduction="10000"/>
          </a:bodyPr>
          <a:lstStyle/>
          <a:p>
            <a:pPr>
              <a:lnSpc>
                <a:spcPct val="140000"/>
              </a:lnSpc>
            </a:pPr>
            <a:r>
              <a:rPr lang="ja-JP" altLang="en-US" sz="2400" dirty="0">
                <a:latin typeface="+mn-ea"/>
              </a:rPr>
              <a:t>先の二つの例以外にも、言葉にするのも難しい色々な気付きや発見をこのインタラクションから得て、片方だけを単独で行った場合より</a:t>
            </a:r>
            <a:r>
              <a:rPr lang="ja-JP" altLang="en-US" sz="2400" b="1" dirty="0">
                <a:latin typeface="+mn-ea"/>
              </a:rPr>
              <a:t>研究が何倍も加速</a:t>
            </a:r>
            <a:r>
              <a:rPr lang="ja-JP" altLang="en-US" sz="2400" dirty="0">
                <a:latin typeface="+mn-ea"/>
              </a:rPr>
              <a:t>したと感じている。</a:t>
            </a:r>
            <a:endParaRPr lang="en-US" altLang="ja-JP" sz="2400" dirty="0">
              <a:latin typeface="+mn-ea"/>
            </a:endParaRPr>
          </a:p>
          <a:p>
            <a:pPr>
              <a:lnSpc>
                <a:spcPct val="140000"/>
              </a:lnSpc>
            </a:pPr>
            <a:r>
              <a:rPr lang="ja-JP" altLang="en-US" sz="2400" dirty="0">
                <a:latin typeface="+mn-ea"/>
              </a:rPr>
              <a:t>そして、このインタラクションは、</a:t>
            </a:r>
            <a:r>
              <a:rPr lang="ja-JP" altLang="en-US" sz="2400" b="1" dirty="0">
                <a:latin typeface="+mn-ea"/>
              </a:rPr>
              <a:t>数理思想史の結論に影響</a:t>
            </a:r>
            <a:r>
              <a:rPr lang="ja-JP" altLang="en-US" sz="2400" dirty="0">
                <a:latin typeface="+mn-ea"/>
              </a:rPr>
              <a:t>を与えた。</a:t>
            </a:r>
            <a:br>
              <a:rPr lang="en-US" altLang="ja-JP" sz="2400" dirty="0">
                <a:latin typeface="+mn-ea"/>
              </a:rPr>
            </a:br>
            <a:r>
              <a:rPr lang="ja-JP" altLang="en-US" sz="2400" dirty="0">
                <a:latin typeface="+mn-ea"/>
              </a:rPr>
              <a:t>つまり、スピードが上がっただけでなく</a:t>
            </a:r>
            <a:r>
              <a:rPr lang="ja-JP" altLang="en-US" sz="2400" b="1" dirty="0">
                <a:latin typeface="+mn-ea"/>
              </a:rPr>
              <a:t>研究が深化</a:t>
            </a:r>
            <a:r>
              <a:rPr lang="ja-JP" altLang="en-US" sz="2400" dirty="0">
                <a:latin typeface="+mn-ea"/>
              </a:rPr>
              <a:t>した。</a:t>
            </a:r>
            <a:endParaRPr lang="en-US" altLang="ja-JP" sz="2400" dirty="0">
              <a:latin typeface="+mn-ea"/>
            </a:endParaRPr>
          </a:p>
          <a:p>
            <a:pPr>
              <a:lnSpc>
                <a:spcPct val="140000"/>
              </a:lnSpc>
            </a:pPr>
            <a:r>
              <a:rPr lang="ja-JP" altLang="en-US" sz="2400" dirty="0">
                <a:latin typeface="+mn-ea"/>
              </a:rPr>
              <a:t>次の</a:t>
            </a:r>
            <a:r>
              <a:rPr lang="en-US" altLang="ja-JP" sz="2400" dirty="0">
                <a:latin typeface="+mn-ea"/>
              </a:rPr>
              <a:t>2</a:t>
            </a:r>
            <a:r>
              <a:rPr lang="ja-JP" altLang="en-US" sz="2400" dirty="0">
                <a:latin typeface="+mn-ea"/>
              </a:rPr>
              <a:t>つのスライドは林の数理思想史の結論の一部 </a:t>
            </a:r>
            <a:r>
              <a:rPr lang="en-US" altLang="ja-JP" sz="2400" dirty="0">
                <a:latin typeface="+mn-ea"/>
              </a:rPr>
              <a:t>(</a:t>
            </a:r>
            <a:r>
              <a:rPr lang="ja-JP" altLang="en-US" sz="2400" dirty="0">
                <a:latin typeface="+mn-ea"/>
              </a:rPr>
              <a:t>これ以外にもあるが今日は省略</a:t>
            </a:r>
            <a:r>
              <a:rPr lang="en-US" altLang="ja-JP" sz="2400" dirty="0">
                <a:latin typeface="+mn-ea"/>
              </a:rPr>
              <a:t>)</a:t>
            </a:r>
            <a:r>
              <a:rPr lang="ja-JP" altLang="en-US" sz="2400" dirty="0">
                <a:latin typeface="+mn-ea"/>
              </a:rPr>
              <a:t>。その</a:t>
            </a:r>
            <a:r>
              <a:rPr lang="ja-JP" altLang="en-US" sz="2400" b="1" dirty="0">
                <a:latin typeface="+mn-ea"/>
              </a:rPr>
              <a:t>下線部分が京都学派研究の影響。</a:t>
            </a:r>
            <a:r>
              <a:rPr lang="ja-JP" altLang="en-US" sz="2400" dirty="0">
                <a:latin typeface="+mn-ea"/>
              </a:rPr>
              <a:t>これ以外にも、</a:t>
            </a:r>
            <a:r>
              <a:rPr lang="en-US" altLang="ja-JP" sz="2400" dirty="0">
                <a:latin typeface="+mn-ea"/>
              </a:rPr>
              <a:t>Gödel</a:t>
            </a:r>
            <a:r>
              <a:rPr lang="ja-JP" altLang="en-US" sz="2400" dirty="0">
                <a:latin typeface="+mn-ea"/>
              </a:rPr>
              <a:t>が言う、</a:t>
            </a:r>
            <a:r>
              <a:rPr lang="ja-JP" altLang="en-US" sz="2400" b="1" dirty="0">
                <a:latin typeface="+mn-ea"/>
              </a:rPr>
              <a:t>右から左へ近代化の説明で西谷ニヒリズム論</a:t>
            </a:r>
            <a:r>
              <a:rPr lang="ja-JP" altLang="en-US" sz="2400" dirty="0">
                <a:latin typeface="+mn-ea"/>
              </a:rPr>
              <a:t>を使う。</a:t>
            </a:r>
            <a:endParaRPr lang="en-US" altLang="ja-JP" sz="2400" dirty="0">
              <a:latin typeface="+mn-ea"/>
            </a:endParaRPr>
          </a:p>
        </p:txBody>
      </p:sp>
      <p:sp>
        <p:nvSpPr>
          <p:cNvPr id="4" name="スライド番号プレースホルダー 3">
            <a:extLst>
              <a:ext uri="{FF2B5EF4-FFF2-40B4-BE49-F238E27FC236}">
                <a16:creationId xmlns:a16="http://schemas.microsoft.com/office/drawing/2014/main" id="{48CC38A5-4853-4E02-BBA3-194A5E000E14}"/>
              </a:ext>
            </a:extLst>
          </p:cNvPr>
          <p:cNvSpPr>
            <a:spLocks noGrp="1"/>
          </p:cNvSpPr>
          <p:nvPr>
            <p:ph type="sldNum" sz="quarter" idx="12"/>
          </p:nvPr>
        </p:nvSpPr>
        <p:spPr/>
        <p:txBody>
          <a:bodyPr/>
          <a:lstStyle/>
          <a:p>
            <a:fld id="{92B5D991-C7B6-4805-8A60-E4C1B9C58E79}" type="slidenum">
              <a:rPr kumimoji="1" lang="ja-JP" altLang="en-US" smtClean="0"/>
              <a:t>15</a:t>
            </a:fld>
            <a:endParaRPr kumimoji="1" lang="ja-JP" altLang="en-US"/>
          </a:p>
        </p:txBody>
      </p:sp>
      <p:pic>
        <p:nvPicPr>
          <p:cNvPr id="5" name="オーディオ 4">
            <a:hlinkClick r:id="" action="ppaction://media"/>
            <a:extLst>
              <a:ext uri="{FF2B5EF4-FFF2-40B4-BE49-F238E27FC236}">
                <a16:creationId xmlns:a16="http://schemas.microsoft.com/office/drawing/2014/main" id="{6369065C-F28F-460F-B679-0AC4F16942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6495821"/>
      </p:ext>
    </p:extLst>
  </p:cSld>
  <p:clrMapOvr>
    <a:masterClrMapping/>
  </p:clrMapOvr>
  <mc:AlternateContent xmlns:mc="http://schemas.openxmlformats.org/markup-compatibility/2006" xmlns:p14="http://schemas.microsoft.com/office/powerpoint/2010/main">
    <mc:Choice Requires="p14">
      <p:transition spd="slow" p14:dur="2000" advTm="200119"/>
    </mc:Choice>
    <mc:Fallback xmlns="">
      <p:transition spd="slow" advTm="200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EB066-EE44-4376-B188-151ECD131D70}"/>
              </a:ext>
            </a:extLst>
          </p:cNvPr>
          <p:cNvSpPr>
            <a:spLocks noGrp="1"/>
          </p:cNvSpPr>
          <p:nvPr>
            <p:ph type="title"/>
          </p:nvPr>
        </p:nvSpPr>
        <p:spPr/>
        <p:txBody>
          <a:bodyPr>
            <a:normAutofit/>
          </a:bodyPr>
          <a:lstStyle/>
          <a:p>
            <a:pPr algn="l"/>
            <a:r>
              <a:rPr lang="ja-JP" altLang="en-US" sz="3600" b="0" i="0" dirty="0">
                <a:solidFill>
                  <a:srgbClr val="0F1111"/>
                </a:solidFill>
                <a:effectLst/>
                <a:latin typeface="Hiragino Kaku Gothic ProN"/>
              </a:rPr>
              <a:t>近現代数理思想史研究の結論 １</a:t>
            </a:r>
            <a:endParaRPr lang="en-US" altLang="ja-JP" sz="3600" b="0" i="0" dirty="0">
              <a:solidFill>
                <a:srgbClr val="0F1111"/>
              </a:solidFill>
              <a:effectLst/>
              <a:latin typeface="Hiragino Kaku Gothic ProN"/>
            </a:endParaRPr>
          </a:p>
        </p:txBody>
      </p:sp>
      <p:sp>
        <p:nvSpPr>
          <p:cNvPr id="3" name="コンテンツ プレースホルダー 2">
            <a:extLst>
              <a:ext uri="{FF2B5EF4-FFF2-40B4-BE49-F238E27FC236}">
                <a16:creationId xmlns:a16="http://schemas.microsoft.com/office/drawing/2014/main" id="{42CEC437-4A10-45FE-B734-9F08297763CC}"/>
              </a:ext>
            </a:extLst>
          </p:cNvPr>
          <p:cNvSpPr>
            <a:spLocks noGrp="1"/>
          </p:cNvSpPr>
          <p:nvPr>
            <p:ph idx="1"/>
          </p:nvPr>
        </p:nvSpPr>
        <p:spPr/>
        <p:txBody>
          <a:bodyPr>
            <a:noAutofit/>
          </a:bodyPr>
          <a:lstStyle/>
          <a:p>
            <a:pPr marL="342900" indent="-342900">
              <a:lnSpc>
                <a:spcPct val="140000"/>
              </a:lnSpc>
              <a:buFont typeface="+mj-lt"/>
              <a:buAutoNum type="arabicPeriod"/>
            </a:pPr>
            <a:r>
              <a:rPr lang="en-US" altLang="ja-JP" sz="2200" dirty="0">
                <a:solidFill>
                  <a:srgbClr val="0F1111"/>
                </a:solidFill>
                <a:latin typeface="+mn-ea"/>
              </a:rPr>
              <a:t>Gödel</a:t>
            </a:r>
            <a:r>
              <a:rPr lang="ja-JP" altLang="en-US" sz="2200" dirty="0">
                <a:solidFill>
                  <a:srgbClr val="0F1111"/>
                </a:solidFill>
                <a:latin typeface="+mn-ea"/>
              </a:rPr>
              <a:t>の「数学だけは右に進んだ」という認識は、現代数学の公式的基礎が集合論</a:t>
            </a:r>
            <a:r>
              <a:rPr lang="en-US" altLang="ja-JP" sz="2200" dirty="0">
                <a:solidFill>
                  <a:srgbClr val="0F1111"/>
                </a:solidFill>
                <a:latin typeface="+mn-ea"/>
              </a:rPr>
              <a:t>ZFC,TG</a:t>
            </a:r>
            <a:r>
              <a:rPr lang="ja-JP" altLang="en-US" sz="2200" dirty="0">
                <a:solidFill>
                  <a:srgbClr val="0F1111"/>
                </a:solidFill>
                <a:latin typeface="+mn-ea"/>
              </a:rPr>
              <a:t>であるという意味では正しい。これらは伝統論理学が</a:t>
            </a:r>
            <a:r>
              <a:rPr lang="en-US" altLang="ja-JP" sz="2200" dirty="0">
                <a:solidFill>
                  <a:srgbClr val="0F1111"/>
                </a:solidFill>
                <a:latin typeface="+mn-ea"/>
              </a:rPr>
              <a:t>19</a:t>
            </a:r>
            <a:r>
              <a:rPr lang="ja-JP" altLang="en-US" sz="2200" dirty="0">
                <a:solidFill>
                  <a:srgbClr val="0F1111"/>
                </a:solidFill>
                <a:latin typeface="+mn-ea"/>
              </a:rPr>
              <a:t>世紀に、</a:t>
            </a:r>
            <a:r>
              <a:rPr lang="en-US" altLang="ja-JP" sz="2200" dirty="0">
                <a:solidFill>
                  <a:srgbClr val="0F1111"/>
                </a:solidFill>
                <a:latin typeface="+mn-ea"/>
              </a:rPr>
              <a:t>Boole</a:t>
            </a:r>
            <a:r>
              <a:rPr lang="ja-JP" altLang="en-US" sz="2200" dirty="0">
                <a:solidFill>
                  <a:srgbClr val="0F1111"/>
                </a:solidFill>
                <a:latin typeface="+mn-ea"/>
              </a:rPr>
              <a:t>の数理論理学と、</a:t>
            </a:r>
            <a:r>
              <a:rPr lang="en-US" altLang="ja-JP" sz="2200" dirty="0">
                <a:solidFill>
                  <a:srgbClr val="0F1111"/>
                </a:solidFill>
                <a:latin typeface="+mn-ea"/>
              </a:rPr>
              <a:t>Riemann</a:t>
            </a:r>
            <a:r>
              <a:rPr lang="ja-JP" altLang="en-US" sz="2200" dirty="0">
                <a:solidFill>
                  <a:srgbClr val="0F1111"/>
                </a:solidFill>
                <a:latin typeface="+mn-ea"/>
              </a:rPr>
              <a:t>等の集合論に分岐して数学化したものが、</a:t>
            </a:r>
            <a:br>
              <a:rPr lang="en-US" altLang="ja-JP" sz="2200" dirty="0">
                <a:solidFill>
                  <a:srgbClr val="0F1111"/>
                </a:solidFill>
                <a:latin typeface="+mn-ea"/>
              </a:rPr>
            </a:br>
            <a:r>
              <a:rPr lang="ja-JP" altLang="en-US" sz="2200" dirty="0">
                <a:solidFill>
                  <a:srgbClr val="0F1111"/>
                </a:solidFill>
                <a:latin typeface="+mn-ea"/>
              </a:rPr>
              <a:t>再合同した物であり、その意味で形而上学、存在論の一種と言える。</a:t>
            </a:r>
            <a:endParaRPr lang="en-US" altLang="ja-JP" sz="2200" dirty="0">
              <a:solidFill>
                <a:srgbClr val="0F1111"/>
              </a:solidFill>
              <a:latin typeface="+mn-ea"/>
            </a:endParaRPr>
          </a:p>
          <a:p>
            <a:pPr marL="342900" indent="-342900">
              <a:lnSpc>
                <a:spcPct val="140000"/>
              </a:lnSpc>
              <a:buFont typeface="+mj-lt"/>
              <a:buAutoNum type="arabicPeriod"/>
            </a:pPr>
            <a:r>
              <a:rPr lang="ja-JP" altLang="en-US" sz="2200" dirty="0">
                <a:solidFill>
                  <a:srgbClr val="0F1111"/>
                </a:solidFill>
                <a:latin typeface="+mn-ea"/>
              </a:rPr>
              <a:t>しかし、それらは形式的理論として編纂されているため、</a:t>
            </a:r>
            <a:r>
              <a:rPr lang="en-US" altLang="ja-JP" sz="2200" dirty="0" err="1">
                <a:solidFill>
                  <a:srgbClr val="0F1111"/>
                </a:solidFill>
                <a:latin typeface="+mn-ea"/>
              </a:rPr>
              <a:t>M.Weber</a:t>
            </a:r>
            <a:r>
              <a:rPr lang="ja-JP" altLang="en-US" sz="2200" dirty="0">
                <a:solidFill>
                  <a:srgbClr val="0F1111"/>
                </a:solidFill>
                <a:latin typeface="+mn-ea"/>
              </a:rPr>
              <a:t>の意味で</a:t>
            </a:r>
            <a:br>
              <a:rPr lang="en-US" altLang="ja-JP" sz="2200" dirty="0">
                <a:solidFill>
                  <a:srgbClr val="0F1111"/>
                </a:solidFill>
                <a:latin typeface="+mn-ea"/>
              </a:rPr>
            </a:br>
            <a:r>
              <a:rPr lang="ja-JP" altLang="en-US" sz="2200" b="1" dirty="0">
                <a:solidFill>
                  <a:srgbClr val="0F1111"/>
                </a:solidFill>
                <a:latin typeface="+mn-ea"/>
              </a:rPr>
              <a:t>形式合理的</a:t>
            </a:r>
            <a:r>
              <a:rPr lang="ja-JP" altLang="en-US" sz="2200" dirty="0">
                <a:solidFill>
                  <a:srgbClr val="0F1111"/>
                </a:solidFill>
                <a:latin typeface="+mn-ea"/>
              </a:rPr>
              <a:t>であり、究極の左と呼ぶべきものである。</a:t>
            </a:r>
            <a:endParaRPr lang="en-US" altLang="ja-JP" sz="2200" dirty="0">
              <a:solidFill>
                <a:srgbClr val="0F1111"/>
              </a:solidFill>
              <a:latin typeface="+mn-ea"/>
            </a:endParaRPr>
          </a:p>
          <a:p>
            <a:pPr marL="342900" indent="-342900">
              <a:lnSpc>
                <a:spcPct val="140000"/>
              </a:lnSpc>
              <a:buFont typeface="+mj-lt"/>
              <a:buAutoNum type="arabicPeriod"/>
            </a:pPr>
            <a:r>
              <a:rPr lang="ja-JP" altLang="en-US" sz="2200" dirty="0">
                <a:latin typeface="+mn-ea"/>
              </a:rPr>
              <a:t>ただし、</a:t>
            </a:r>
            <a:r>
              <a:rPr lang="ja-JP" altLang="en-US" sz="2200" b="1" dirty="0">
                <a:latin typeface="+mn-ea"/>
              </a:rPr>
              <a:t>数学者たちは数学の概念を </a:t>
            </a:r>
            <a:r>
              <a:rPr lang="en-US" altLang="ja-JP" sz="2200" b="1" dirty="0">
                <a:latin typeface="+mn-ea"/>
              </a:rPr>
              <a:t>a priori </a:t>
            </a:r>
            <a:r>
              <a:rPr lang="ja-JP" altLang="en-US" sz="2200" b="1" dirty="0">
                <a:latin typeface="+mn-ea"/>
              </a:rPr>
              <a:t>の様に感じる</a:t>
            </a:r>
            <a:r>
              <a:rPr lang="ja-JP" altLang="en-US" sz="2200" dirty="0">
                <a:latin typeface="+mn-ea"/>
              </a:rPr>
              <a:t>（そうでないと数学は出来ない）。つまり、</a:t>
            </a:r>
            <a:r>
              <a:rPr lang="en-US" altLang="ja-JP" sz="2200" dirty="0">
                <a:latin typeface="+mn-ea"/>
              </a:rPr>
              <a:t>Gödel</a:t>
            </a:r>
            <a:r>
              <a:rPr lang="ja-JP" altLang="en-US" sz="2200" dirty="0">
                <a:latin typeface="+mn-ea"/>
              </a:rPr>
              <a:t>の意味で右の世界にドップリと浸かっている。</a:t>
            </a:r>
            <a:endParaRPr lang="en-US" altLang="ja-JP" sz="2200" dirty="0">
              <a:latin typeface="+mn-ea"/>
            </a:endParaRPr>
          </a:p>
          <a:p>
            <a:pPr marL="342900" indent="-342900">
              <a:lnSpc>
                <a:spcPct val="140000"/>
              </a:lnSpc>
              <a:buFont typeface="+mj-lt"/>
              <a:buAutoNum type="arabicPeriod"/>
            </a:pPr>
            <a:endParaRPr lang="en-US" altLang="ja-JP" sz="2200" dirty="0">
              <a:solidFill>
                <a:srgbClr val="0F1111"/>
              </a:solidFill>
              <a:latin typeface="+mn-ea"/>
            </a:endParaRPr>
          </a:p>
        </p:txBody>
      </p:sp>
      <p:sp>
        <p:nvSpPr>
          <p:cNvPr id="4" name="スライド番号プレースホルダー 3">
            <a:extLst>
              <a:ext uri="{FF2B5EF4-FFF2-40B4-BE49-F238E27FC236}">
                <a16:creationId xmlns:a16="http://schemas.microsoft.com/office/drawing/2014/main" id="{929AA05C-E9D5-4263-943C-45AC53F08776}"/>
              </a:ext>
            </a:extLst>
          </p:cNvPr>
          <p:cNvSpPr>
            <a:spLocks noGrp="1"/>
          </p:cNvSpPr>
          <p:nvPr>
            <p:ph type="sldNum" sz="quarter" idx="12"/>
          </p:nvPr>
        </p:nvSpPr>
        <p:spPr/>
        <p:txBody>
          <a:bodyPr/>
          <a:lstStyle/>
          <a:p>
            <a:fld id="{92B5D991-C7B6-4805-8A60-E4C1B9C58E79}" type="slidenum">
              <a:rPr kumimoji="1" lang="ja-JP" altLang="en-US" smtClean="0"/>
              <a:t>16</a:t>
            </a:fld>
            <a:endParaRPr kumimoji="1" lang="ja-JP" altLang="en-US"/>
          </a:p>
        </p:txBody>
      </p:sp>
      <p:pic>
        <p:nvPicPr>
          <p:cNvPr id="5" name="オーディオ 4">
            <a:hlinkClick r:id="" action="ppaction://media"/>
            <a:extLst>
              <a:ext uri="{FF2B5EF4-FFF2-40B4-BE49-F238E27FC236}">
                <a16:creationId xmlns:a16="http://schemas.microsoft.com/office/drawing/2014/main" id="{A6D656FB-98D7-408A-847B-9E58543073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869378"/>
      </p:ext>
    </p:extLst>
  </p:cSld>
  <p:clrMapOvr>
    <a:masterClrMapping/>
  </p:clrMapOvr>
  <mc:AlternateContent xmlns:mc="http://schemas.openxmlformats.org/markup-compatibility/2006" xmlns:p14="http://schemas.microsoft.com/office/powerpoint/2010/main">
    <mc:Choice Requires="p14">
      <p:transition spd="slow" p14:dur="2000" advTm="130668"/>
    </mc:Choice>
    <mc:Fallback xmlns="">
      <p:transition spd="slow" advTm="130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EB066-EE44-4376-B188-151ECD131D70}"/>
              </a:ext>
            </a:extLst>
          </p:cNvPr>
          <p:cNvSpPr>
            <a:spLocks noGrp="1"/>
          </p:cNvSpPr>
          <p:nvPr>
            <p:ph type="title"/>
          </p:nvPr>
        </p:nvSpPr>
        <p:spPr/>
        <p:txBody>
          <a:bodyPr>
            <a:normAutofit/>
          </a:bodyPr>
          <a:lstStyle/>
          <a:p>
            <a:pPr algn="l"/>
            <a:r>
              <a:rPr lang="ja-JP" altLang="en-US" sz="3600" b="0" i="0" dirty="0">
                <a:solidFill>
                  <a:srgbClr val="0F1111"/>
                </a:solidFill>
                <a:effectLst/>
                <a:latin typeface="Hiragino Kaku Gothic ProN"/>
              </a:rPr>
              <a:t>近現代数理思想史研究の結論 ２</a:t>
            </a:r>
            <a:endParaRPr lang="en-US" altLang="ja-JP" sz="3600" b="0" i="0" dirty="0">
              <a:solidFill>
                <a:srgbClr val="0F1111"/>
              </a:solidFill>
              <a:effectLst/>
              <a:latin typeface="Hiragino Kaku Gothic ProN"/>
            </a:endParaRPr>
          </a:p>
        </p:txBody>
      </p:sp>
      <p:sp>
        <p:nvSpPr>
          <p:cNvPr id="3" name="コンテンツ プレースホルダー 2">
            <a:extLst>
              <a:ext uri="{FF2B5EF4-FFF2-40B4-BE49-F238E27FC236}">
                <a16:creationId xmlns:a16="http://schemas.microsoft.com/office/drawing/2014/main" id="{42CEC437-4A10-45FE-B734-9F08297763CC}"/>
              </a:ext>
            </a:extLst>
          </p:cNvPr>
          <p:cNvSpPr>
            <a:spLocks noGrp="1"/>
          </p:cNvSpPr>
          <p:nvPr>
            <p:ph idx="1"/>
          </p:nvPr>
        </p:nvSpPr>
        <p:spPr/>
        <p:txBody>
          <a:bodyPr>
            <a:normAutofit fontScale="92500"/>
          </a:bodyPr>
          <a:lstStyle/>
          <a:p>
            <a:pPr marL="514350" indent="-514350">
              <a:lnSpc>
                <a:spcPct val="140000"/>
              </a:lnSpc>
              <a:buFont typeface="+mj-lt"/>
              <a:buAutoNum type="arabicPeriod" startAt="4"/>
            </a:pPr>
            <a:r>
              <a:rPr lang="ja-JP" altLang="en-US" sz="2400" dirty="0">
                <a:latin typeface="+mn-ea"/>
              </a:rPr>
              <a:t>この状況を</a:t>
            </a:r>
            <a:r>
              <a:rPr lang="en-US" altLang="ja-JP" sz="2400" dirty="0">
                <a:latin typeface="+mn-ea"/>
              </a:rPr>
              <a:t>Gödel</a:t>
            </a:r>
            <a:r>
              <a:rPr lang="ja-JP" altLang="en-US" sz="2400" dirty="0">
                <a:latin typeface="+mn-ea"/>
              </a:rPr>
              <a:t>は数学だけは右にあると理解したが、これは社会学でいう</a:t>
            </a:r>
            <a:br>
              <a:rPr lang="en-US" altLang="ja-JP" sz="2400" dirty="0">
                <a:latin typeface="+mn-ea"/>
              </a:rPr>
            </a:br>
            <a:r>
              <a:rPr lang="ja-JP" altLang="en-US" sz="2400" b="1" dirty="0">
                <a:latin typeface="+mn-ea"/>
              </a:rPr>
              <a:t>再魔術化</a:t>
            </a:r>
            <a:r>
              <a:rPr lang="en-US" altLang="ja-JP" sz="2400" b="1" dirty="0" err="1">
                <a:latin typeface="+mn-ea"/>
              </a:rPr>
              <a:t>Reenchantment</a:t>
            </a:r>
            <a:r>
              <a:rPr lang="ja-JP" altLang="en-US" sz="2400" dirty="0">
                <a:latin typeface="+mn-ea"/>
              </a:rPr>
              <a:t>、つまり、</a:t>
            </a:r>
            <a:r>
              <a:rPr lang="en-US" altLang="ja-JP" sz="2400" dirty="0">
                <a:latin typeface="+mn-ea"/>
              </a:rPr>
              <a:t>IT</a:t>
            </a:r>
            <a:r>
              <a:rPr lang="ja-JP" altLang="en-US" sz="2400" dirty="0">
                <a:latin typeface="+mn-ea"/>
              </a:rPr>
              <a:t>や訓練されたキャストなどを使ってテーマパークに魔法の世界を作り上げるのと同じ仕組みだと理解すべきだ。</a:t>
            </a:r>
            <a:br>
              <a:rPr lang="en-US" altLang="ja-JP" sz="2400" dirty="0">
                <a:latin typeface="+mn-ea"/>
              </a:rPr>
            </a:br>
            <a:r>
              <a:rPr lang="ja-JP" altLang="en-US" sz="2400" u="sng" dirty="0">
                <a:latin typeface="+mn-ea"/>
              </a:rPr>
              <a:t>数学の</a:t>
            </a:r>
            <a:r>
              <a:rPr lang="en-US" altLang="ja-JP" sz="2400" u="sng" dirty="0">
                <a:latin typeface="+mn-ea"/>
              </a:rPr>
              <a:t> a priori </a:t>
            </a:r>
            <a:r>
              <a:rPr lang="ja-JP" altLang="en-US" sz="2400" u="sng" dirty="0">
                <a:latin typeface="+mn-ea"/>
              </a:rPr>
              <a:t>性も</a:t>
            </a:r>
            <a:r>
              <a:rPr lang="en-US" altLang="ja-JP" sz="2400" u="sng" dirty="0">
                <a:latin typeface="+mn-ea"/>
              </a:rPr>
              <a:t>Kant</a:t>
            </a:r>
            <a:r>
              <a:rPr lang="ja-JP" altLang="en-US" sz="2400" u="sng" dirty="0">
                <a:latin typeface="+mn-ea"/>
              </a:rPr>
              <a:t>でなく</a:t>
            </a:r>
            <a:r>
              <a:rPr lang="en-US" altLang="ja-JP" sz="2400" u="sng" dirty="0">
                <a:latin typeface="+mn-ea"/>
              </a:rPr>
              <a:t>Max Scheler</a:t>
            </a:r>
            <a:r>
              <a:rPr lang="ja-JP" altLang="en-US" sz="2400" u="sng" dirty="0">
                <a:latin typeface="+mn-ea"/>
              </a:rPr>
              <a:t>の意味で理解しなくてはならない</a:t>
            </a:r>
            <a:r>
              <a:rPr lang="ja-JP" altLang="en-US" sz="2400" dirty="0">
                <a:latin typeface="+mn-ea"/>
              </a:rPr>
              <a:t>。</a:t>
            </a:r>
            <a:endParaRPr lang="en-US" altLang="ja-JP" sz="2400" dirty="0">
              <a:latin typeface="+mn-ea"/>
            </a:endParaRPr>
          </a:p>
          <a:p>
            <a:pPr marL="342900" indent="-342900">
              <a:lnSpc>
                <a:spcPct val="140000"/>
              </a:lnSpc>
              <a:buFont typeface="+mj-lt"/>
              <a:buAutoNum type="arabicPeriod" startAt="4"/>
            </a:pPr>
            <a:r>
              <a:rPr lang="ja-JP" altLang="en-US" sz="2400" dirty="0">
                <a:latin typeface="+mn-ea"/>
              </a:rPr>
              <a:t>その意味では、実は</a:t>
            </a:r>
            <a:r>
              <a:rPr lang="en-US" altLang="ja-JP" sz="2400" dirty="0">
                <a:latin typeface="+mn-ea"/>
              </a:rPr>
              <a:t>Gödel</a:t>
            </a:r>
            <a:r>
              <a:rPr lang="ja-JP" altLang="en-US" sz="2400" dirty="0">
                <a:latin typeface="+mn-ea"/>
              </a:rPr>
              <a:t>が右と見た現代の数学は、必要な右性をテクノロジーで数学化・技術化して包含した究極の左であり、</a:t>
            </a:r>
            <a:r>
              <a:rPr lang="en-US" altLang="ja-JP" sz="2400" u="sng" dirty="0">
                <a:latin typeface="+mn-ea"/>
              </a:rPr>
              <a:t>Heidegger</a:t>
            </a:r>
            <a:r>
              <a:rPr lang="ja-JP" altLang="en-US" sz="2400" u="sng" dirty="0">
                <a:latin typeface="+mn-ea"/>
              </a:rPr>
              <a:t>が戦後に唱えた</a:t>
            </a:r>
            <a:r>
              <a:rPr lang="en-US" altLang="ja-JP" sz="2400" u="sng" dirty="0">
                <a:latin typeface="+mn-ea"/>
              </a:rPr>
              <a:t>Ende der Philosophie</a:t>
            </a:r>
            <a:r>
              <a:rPr lang="ja-JP" altLang="en-US" sz="2400" u="sng" dirty="0">
                <a:latin typeface="+mn-ea"/>
              </a:rPr>
              <a:t>の典型例であり</a:t>
            </a:r>
            <a:r>
              <a:rPr lang="ja-JP" altLang="en-US" sz="2400" dirty="0">
                <a:latin typeface="+mn-ea"/>
              </a:rPr>
              <a:t>、</a:t>
            </a:r>
            <a:br>
              <a:rPr lang="en-US" altLang="ja-JP" sz="2400" dirty="0">
                <a:latin typeface="+mn-ea"/>
              </a:rPr>
            </a:br>
            <a:r>
              <a:rPr lang="ja-JP" altLang="en-US" sz="2400" u="sng" dirty="0">
                <a:latin typeface="+mn-ea"/>
              </a:rPr>
              <a:t>また、</a:t>
            </a:r>
            <a:r>
              <a:rPr lang="en-US" altLang="ja-JP" sz="2400" u="sng" dirty="0">
                <a:latin typeface="+mn-ea"/>
              </a:rPr>
              <a:t>Gödel</a:t>
            </a:r>
            <a:r>
              <a:rPr lang="ja-JP" altLang="en-US" sz="2400" u="sng" dirty="0">
                <a:latin typeface="+mn-ea"/>
              </a:rPr>
              <a:t>の</a:t>
            </a:r>
            <a:r>
              <a:rPr lang="en-US" altLang="ja-JP" sz="2400" u="sng" dirty="0">
                <a:solidFill>
                  <a:srgbClr val="000000"/>
                </a:solidFill>
                <a:latin typeface="+mn-ea"/>
              </a:rPr>
              <a:t>Ende </a:t>
            </a:r>
            <a:r>
              <a:rPr lang="en-US" altLang="ja-JP" sz="2400" u="sng" dirty="0" err="1">
                <a:solidFill>
                  <a:srgbClr val="000000"/>
                </a:solidFill>
                <a:latin typeface="+mn-ea"/>
              </a:rPr>
              <a:t>jeder</a:t>
            </a:r>
            <a:r>
              <a:rPr lang="en-US" altLang="ja-JP" sz="2400" u="sng" dirty="0">
                <a:solidFill>
                  <a:srgbClr val="000000"/>
                </a:solidFill>
                <a:latin typeface="+mn-ea"/>
              </a:rPr>
              <a:t> </a:t>
            </a:r>
            <a:r>
              <a:rPr lang="en-US" altLang="ja-JP" sz="2400" u="sng" dirty="0" err="1">
                <a:solidFill>
                  <a:srgbClr val="000000"/>
                </a:solidFill>
                <a:latin typeface="+mn-ea"/>
              </a:rPr>
              <a:t>theoretischen</a:t>
            </a:r>
            <a:r>
              <a:rPr lang="en-US" altLang="ja-JP" sz="2400" u="sng" dirty="0">
                <a:solidFill>
                  <a:srgbClr val="000000"/>
                </a:solidFill>
                <a:latin typeface="+mn-ea"/>
              </a:rPr>
              <a:t> </a:t>
            </a:r>
            <a:r>
              <a:rPr lang="en-US" altLang="ja-JP" sz="2400" u="sng" dirty="0" err="1">
                <a:solidFill>
                  <a:srgbClr val="000000"/>
                </a:solidFill>
                <a:latin typeface="+mn-ea"/>
              </a:rPr>
              <a:t>Wissenschaft</a:t>
            </a:r>
            <a:r>
              <a:rPr lang="ja-JP" altLang="en-US" sz="2400" u="sng" dirty="0">
                <a:solidFill>
                  <a:srgbClr val="000000"/>
                </a:solidFill>
                <a:latin typeface="+mn-ea"/>
              </a:rPr>
              <a:t>である</a:t>
            </a:r>
            <a:r>
              <a:rPr lang="ja-JP" altLang="en-US" sz="2400" dirty="0">
                <a:solidFill>
                  <a:srgbClr val="000000"/>
                </a:solidFill>
                <a:latin typeface="+mn-ea"/>
              </a:rPr>
              <a:t>。</a:t>
            </a:r>
            <a:endParaRPr lang="en-US" altLang="ja-JP" sz="2400" dirty="0">
              <a:solidFill>
                <a:srgbClr val="000000"/>
              </a:solidFill>
              <a:latin typeface="+mn-ea"/>
            </a:endParaRPr>
          </a:p>
          <a:p>
            <a:pPr marL="0" indent="0">
              <a:lnSpc>
                <a:spcPct val="140000"/>
              </a:lnSpc>
              <a:buNone/>
            </a:pPr>
            <a:endParaRPr lang="en-US" altLang="ja-JP" sz="2000" dirty="0">
              <a:latin typeface="+mn-ea"/>
            </a:endParaRPr>
          </a:p>
        </p:txBody>
      </p:sp>
      <p:sp>
        <p:nvSpPr>
          <p:cNvPr id="4" name="スライド番号プレースホルダー 3">
            <a:extLst>
              <a:ext uri="{FF2B5EF4-FFF2-40B4-BE49-F238E27FC236}">
                <a16:creationId xmlns:a16="http://schemas.microsoft.com/office/drawing/2014/main" id="{8B22E9AA-23CA-4E5B-8E2B-8EFDD37A47D3}"/>
              </a:ext>
            </a:extLst>
          </p:cNvPr>
          <p:cNvSpPr>
            <a:spLocks noGrp="1"/>
          </p:cNvSpPr>
          <p:nvPr>
            <p:ph type="sldNum" sz="quarter" idx="12"/>
          </p:nvPr>
        </p:nvSpPr>
        <p:spPr/>
        <p:txBody>
          <a:bodyPr/>
          <a:lstStyle/>
          <a:p>
            <a:fld id="{92B5D991-C7B6-4805-8A60-E4C1B9C58E79}" type="slidenum">
              <a:rPr kumimoji="1" lang="ja-JP" altLang="en-US" smtClean="0"/>
              <a:t>17</a:t>
            </a:fld>
            <a:endParaRPr kumimoji="1" lang="ja-JP" altLang="en-US"/>
          </a:p>
        </p:txBody>
      </p:sp>
      <p:pic>
        <p:nvPicPr>
          <p:cNvPr id="5" name="オーディオ 4">
            <a:hlinkClick r:id="" action="ppaction://media"/>
            <a:extLst>
              <a:ext uri="{FF2B5EF4-FFF2-40B4-BE49-F238E27FC236}">
                <a16:creationId xmlns:a16="http://schemas.microsoft.com/office/drawing/2014/main" id="{1D2D35C7-0179-44AB-ACD0-F47A8B7834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9862180"/>
      </p:ext>
    </p:extLst>
  </p:cSld>
  <p:clrMapOvr>
    <a:masterClrMapping/>
  </p:clrMapOvr>
  <mc:AlternateContent xmlns:mc="http://schemas.openxmlformats.org/markup-compatibility/2006" xmlns:p14="http://schemas.microsoft.com/office/powerpoint/2010/main">
    <mc:Choice Requires="p14">
      <p:transition spd="slow" p14:dur="2000" advTm="374362"/>
    </mc:Choice>
    <mc:Fallback xmlns="">
      <p:transition spd="slow" advTm="374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EB066-EE44-4376-B188-151ECD131D70}"/>
              </a:ext>
            </a:extLst>
          </p:cNvPr>
          <p:cNvSpPr>
            <a:spLocks noGrp="1"/>
          </p:cNvSpPr>
          <p:nvPr>
            <p:ph type="title"/>
          </p:nvPr>
        </p:nvSpPr>
        <p:spPr/>
        <p:txBody>
          <a:bodyPr>
            <a:normAutofit/>
          </a:bodyPr>
          <a:lstStyle/>
          <a:p>
            <a:pPr algn="l"/>
            <a:r>
              <a:rPr lang="ja-JP" altLang="en-US" sz="3600" dirty="0">
                <a:solidFill>
                  <a:srgbClr val="0F1111"/>
                </a:solidFill>
                <a:latin typeface="Hiragino Kaku Gothic ProN"/>
              </a:rPr>
              <a:t>最後に情報社会学とのインタラクション</a:t>
            </a:r>
            <a:endParaRPr lang="en-US" altLang="ja-JP" sz="3600" b="0" i="0" dirty="0">
              <a:solidFill>
                <a:srgbClr val="0F1111"/>
              </a:solidFill>
              <a:effectLst/>
              <a:latin typeface="Hiragino Kaku Gothic ProN"/>
            </a:endParaRPr>
          </a:p>
        </p:txBody>
      </p:sp>
      <p:sp>
        <p:nvSpPr>
          <p:cNvPr id="3" name="コンテンツ プレースホルダー 2">
            <a:extLst>
              <a:ext uri="{FF2B5EF4-FFF2-40B4-BE49-F238E27FC236}">
                <a16:creationId xmlns:a16="http://schemas.microsoft.com/office/drawing/2014/main" id="{42CEC437-4A10-45FE-B734-9F08297763CC}"/>
              </a:ext>
            </a:extLst>
          </p:cNvPr>
          <p:cNvSpPr>
            <a:spLocks noGrp="1"/>
          </p:cNvSpPr>
          <p:nvPr>
            <p:ph idx="1"/>
          </p:nvPr>
        </p:nvSpPr>
        <p:spPr/>
        <p:txBody>
          <a:bodyPr>
            <a:normAutofit fontScale="92500"/>
          </a:bodyPr>
          <a:lstStyle/>
          <a:p>
            <a:pPr>
              <a:lnSpc>
                <a:spcPct val="140000"/>
              </a:lnSpc>
            </a:pPr>
            <a:r>
              <a:rPr lang="ja-JP" altLang="en-US" sz="2400" dirty="0">
                <a:latin typeface="+mn-ea"/>
              </a:rPr>
              <a:t>林の京都学派研究と、京大文の時代の</a:t>
            </a:r>
            <a:r>
              <a:rPr lang="ja-JP" altLang="en-US" sz="2400" b="1" dirty="0">
                <a:latin typeface="+mn-ea"/>
              </a:rPr>
              <a:t>もう一つの研究・教育の柱の情報社会学</a:t>
            </a:r>
            <a:r>
              <a:rPr lang="ja-JP" altLang="en-US" sz="2400" dirty="0">
                <a:latin typeface="+mn-ea"/>
              </a:rPr>
              <a:t>とのインタラクションを紹介して話を終わりたい。</a:t>
            </a:r>
            <a:endParaRPr lang="en-US" altLang="ja-JP" sz="2400" dirty="0">
              <a:latin typeface="+mn-ea"/>
            </a:endParaRPr>
          </a:p>
          <a:p>
            <a:pPr>
              <a:lnSpc>
                <a:spcPct val="140000"/>
              </a:lnSpc>
            </a:pPr>
            <a:r>
              <a:rPr lang="ja-JP" altLang="en-US" sz="2400" dirty="0">
                <a:latin typeface="+mn-ea"/>
              </a:rPr>
              <a:t>実は林が採用された京大文学部初の公募人事で「情報の専門家で、その知識をもとに情報社会について考えられる人」を求めるものだった。しかし、「</a:t>
            </a:r>
            <a:r>
              <a:rPr lang="en-US" altLang="ja-JP" sz="2400" dirty="0">
                <a:latin typeface="+mn-ea"/>
              </a:rPr>
              <a:t>IT</a:t>
            </a:r>
            <a:r>
              <a:rPr lang="ja-JP" altLang="en-US" sz="2400" dirty="0">
                <a:latin typeface="+mn-ea"/>
              </a:rPr>
              <a:t>の歴史学への応用ができればなおよい」と但し書きが付いていた。</a:t>
            </a:r>
            <a:endParaRPr lang="en-US" altLang="ja-JP" sz="2400" dirty="0">
              <a:latin typeface="+mn-ea"/>
            </a:endParaRPr>
          </a:p>
          <a:p>
            <a:pPr>
              <a:lnSpc>
                <a:spcPct val="140000"/>
              </a:lnSpc>
            </a:pPr>
            <a:r>
              <a:rPr lang="ja-JP" altLang="en-US" sz="2400" dirty="0">
                <a:latin typeface="+mn-ea"/>
              </a:rPr>
              <a:t>歴史がやりたくて仕方がない林は、但し書きに「歴史学」という言葉が入っているので、歴史研究をやっても見逃してくれるだろうと拡大解釈して応募した。</a:t>
            </a:r>
            <a:endParaRPr lang="en-US" altLang="ja-JP" sz="2400" dirty="0">
              <a:latin typeface="+mn-ea"/>
            </a:endParaRPr>
          </a:p>
          <a:p>
            <a:pPr lvl="1">
              <a:lnSpc>
                <a:spcPct val="140000"/>
              </a:lnSpc>
            </a:pPr>
            <a:r>
              <a:rPr lang="ja-JP" altLang="en-US" sz="2000" dirty="0">
                <a:latin typeface="+mn-ea"/>
              </a:rPr>
              <a:t>社会学から</a:t>
            </a:r>
            <a:r>
              <a:rPr lang="en-US" altLang="ja-JP" sz="2000" dirty="0">
                <a:latin typeface="+mn-ea"/>
              </a:rPr>
              <a:t>IT</a:t>
            </a:r>
            <a:r>
              <a:rPr lang="ja-JP" altLang="en-US" sz="2000" dirty="0">
                <a:latin typeface="+mn-ea"/>
              </a:rPr>
              <a:t>を見ることも初めていたし、</a:t>
            </a:r>
            <a:r>
              <a:rPr lang="en-US" altLang="ja-JP" sz="2000" dirty="0">
                <a:latin typeface="+mn-ea"/>
              </a:rPr>
              <a:t>SMART-GS</a:t>
            </a:r>
            <a:r>
              <a:rPr lang="ja-JP" altLang="en-US" sz="2000" dirty="0">
                <a:latin typeface="+mn-ea"/>
              </a:rPr>
              <a:t>の前身もすでに考えていた。</a:t>
            </a:r>
            <a:endParaRPr lang="en-US" altLang="ja-JP" sz="2000" dirty="0">
              <a:latin typeface="+mn-ea"/>
            </a:endParaRPr>
          </a:p>
        </p:txBody>
      </p:sp>
      <p:sp>
        <p:nvSpPr>
          <p:cNvPr id="4" name="スライド番号プレースホルダー 3">
            <a:extLst>
              <a:ext uri="{FF2B5EF4-FFF2-40B4-BE49-F238E27FC236}">
                <a16:creationId xmlns:a16="http://schemas.microsoft.com/office/drawing/2014/main" id="{3C573ACE-4CDA-4705-97BB-8CE7C0F5C1E6}"/>
              </a:ext>
            </a:extLst>
          </p:cNvPr>
          <p:cNvSpPr>
            <a:spLocks noGrp="1"/>
          </p:cNvSpPr>
          <p:nvPr>
            <p:ph type="sldNum" sz="quarter" idx="12"/>
          </p:nvPr>
        </p:nvSpPr>
        <p:spPr/>
        <p:txBody>
          <a:bodyPr/>
          <a:lstStyle/>
          <a:p>
            <a:fld id="{92B5D991-C7B6-4805-8A60-E4C1B9C58E79}" type="slidenum">
              <a:rPr kumimoji="1" lang="ja-JP" altLang="en-US" smtClean="0"/>
              <a:t>18</a:t>
            </a:fld>
            <a:endParaRPr kumimoji="1" lang="ja-JP" altLang="en-US"/>
          </a:p>
        </p:txBody>
      </p:sp>
      <p:pic>
        <p:nvPicPr>
          <p:cNvPr id="5" name="オーディオ 4">
            <a:hlinkClick r:id="" action="ppaction://media"/>
            <a:extLst>
              <a:ext uri="{FF2B5EF4-FFF2-40B4-BE49-F238E27FC236}">
                <a16:creationId xmlns:a16="http://schemas.microsoft.com/office/drawing/2014/main" id="{D8EDF195-028F-4B60-BFA0-8067DF23849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16424874"/>
      </p:ext>
    </p:extLst>
  </p:cSld>
  <p:clrMapOvr>
    <a:masterClrMapping/>
  </p:clrMapOvr>
  <mc:AlternateContent xmlns:mc="http://schemas.openxmlformats.org/markup-compatibility/2006" xmlns:p14="http://schemas.microsoft.com/office/powerpoint/2010/main">
    <mc:Choice Requires="p14">
      <p:transition spd="slow" p14:dur="2000" advTm="141767"/>
    </mc:Choice>
    <mc:Fallback xmlns="">
      <p:transition spd="slow" advTm="141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EB066-EE44-4376-B188-151ECD131D70}"/>
              </a:ext>
            </a:extLst>
          </p:cNvPr>
          <p:cNvSpPr>
            <a:spLocks noGrp="1"/>
          </p:cNvSpPr>
          <p:nvPr>
            <p:ph type="title"/>
          </p:nvPr>
        </p:nvSpPr>
        <p:spPr/>
        <p:txBody>
          <a:bodyPr>
            <a:normAutofit/>
          </a:bodyPr>
          <a:lstStyle/>
          <a:p>
            <a:pPr algn="l"/>
            <a:r>
              <a:rPr lang="ja-JP" altLang="en-US" sz="3600" dirty="0">
                <a:solidFill>
                  <a:srgbClr val="0F1111"/>
                </a:solidFill>
                <a:latin typeface="Hiragino Kaku Gothic ProN"/>
              </a:rPr>
              <a:t>情報歴史社会学</a:t>
            </a:r>
            <a:endParaRPr lang="en-US" altLang="ja-JP" sz="3600" b="0" i="0" dirty="0">
              <a:solidFill>
                <a:srgbClr val="0F1111"/>
              </a:solidFill>
              <a:effectLst/>
              <a:latin typeface="Hiragino Kaku Gothic ProN"/>
            </a:endParaRPr>
          </a:p>
        </p:txBody>
      </p:sp>
      <p:sp>
        <p:nvSpPr>
          <p:cNvPr id="3" name="コンテンツ プレースホルダー 2">
            <a:extLst>
              <a:ext uri="{FF2B5EF4-FFF2-40B4-BE49-F238E27FC236}">
                <a16:creationId xmlns:a16="http://schemas.microsoft.com/office/drawing/2014/main" id="{42CEC437-4A10-45FE-B734-9F08297763CC}"/>
              </a:ext>
            </a:extLst>
          </p:cNvPr>
          <p:cNvSpPr>
            <a:spLocks noGrp="1"/>
          </p:cNvSpPr>
          <p:nvPr>
            <p:ph idx="1"/>
          </p:nvPr>
        </p:nvSpPr>
        <p:spPr/>
        <p:txBody>
          <a:bodyPr>
            <a:normAutofit/>
          </a:bodyPr>
          <a:lstStyle/>
          <a:p>
            <a:pPr>
              <a:lnSpc>
                <a:spcPct val="140000"/>
              </a:lnSpc>
            </a:pPr>
            <a:r>
              <a:rPr lang="ja-JP" altLang="en-US" sz="2200" dirty="0">
                <a:latin typeface="+mn-ea"/>
              </a:rPr>
              <a:t>幸い、何をやってもいいと言ってもらったので、数学史などやっていたが、自分自身が情報社会学の重要性を気が付くようになり、情報歴史社会学というものを考えて、現代資本主義と</a:t>
            </a:r>
            <a:r>
              <a:rPr lang="en-US" altLang="ja-JP" sz="2200" dirty="0">
                <a:latin typeface="+mn-ea"/>
              </a:rPr>
              <a:t>IT</a:t>
            </a:r>
            <a:r>
              <a:rPr lang="ja-JP" altLang="en-US" sz="2200" dirty="0">
                <a:latin typeface="+mn-ea"/>
              </a:rPr>
              <a:t>の歴史的・社会学的関係の研究をした。</a:t>
            </a:r>
            <a:endParaRPr lang="en-US" altLang="ja-JP" sz="2200" dirty="0">
              <a:latin typeface="+mn-ea"/>
            </a:endParaRPr>
          </a:p>
          <a:p>
            <a:pPr>
              <a:lnSpc>
                <a:spcPct val="140000"/>
              </a:lnSpc>
            </a:pPr>
            <a:r>
              <a:rPr lang="ja-JP" altLang="en-US" sz="2200" dirty="0">
                <a:latin typeface="+mn-ea"/>
              </a:rPr>
              <a:t>そういう関係で社会学の人たちとも交流があって、</a:t>
            </a:r>
            <a:r>
              <a:rPr lang="en-US" altLang="ja-JP" sz="2200" dirty="0">
                <a:latin typeface="+mn-ea"/>
              </a:rPr>
              <a:t>2014</a:t>
            </a:r>
            <a:r>
              <a:rPr lang="ja-JP" altLang="en-US" sz="2200" dirty="0">
                <a:latin typeface="+mn-ea"/>
              </a:rPr>
              <a:t>年に</a:t>
            </a:r>
            <a:r>
              <a:rPr lang="ja-JP" altLang="en-US" sz="2200" dirty="0">
                <a:latin typeface="+mn-ea"/>
                <a:hlinkClick r:id="rId4"/>
              </a:rPr>
              <a:t>社会情報学会</a:t>
            </a:r>
            <a:r>
              <a:rPr lang="en-US" altLang="ja-JP" sz="2200" dirty="0">
                <a:latin typeface="+mn-ea"/>
              </a:rPr>
              <a:t>SSI</a:t>
            </a:r>
            <a:r>
              <a:rPr lang="ja-JP" altLang="en-US" sz="2200" dirty="0">
                <a:latin typeface="+mn-ea"/>
              </a:rPr>
              <a:t>が京大であったときに基調講演を頼まれて「開かれた世界、開かれた心、開かれた社会」という話をした。</a:t>
            </a:r>
            <a:endParaRPr lang="en-US" altLang="ja-JP" sz="2200" dirty="0">
              <a:latin typeface="+mn-ea"/>
            </a:endParaRPr>
          </a:p>
          <a:p>
            <a:pPr>
              <a:lnSpc>
                <a:spcPct val="140000"/>
              </a:lnSpc>
            </a:pPr>
            <a:r>
              <a:rPr lang="ja-JP" altLang="en-US" sz="2200" dirty="0">
                <a:latin typeface="+mn-ea"/>
              </a:rPr>
              <a:t>その講演で、一番受けたのが実は、</a:t>
            </a:r>
            <a:r>
              <a:rPr lang="ja-JP" altLang="en-US" sz="2200" b="1" dirty="0">
                <a:latin typeface="+mn-ea"/>
              </a:rPr>
              <a:t>西谷の回互的連環を</a:t>
            </a:r>
            <a:r>
              <a:rPr lang="en-US" altLang="ja-JP" sz="2200" b="1" dirty="0">
                <a:latin typeface="+mn-ea"/>
              </a:rPr>
              <a:t>IT</a:t>
            </a:r>
            <a:r>
              <a:rPr lang="ja-JP" altLang="en-US" sz="2200" b="1" dirty="0">
                <a:latin typeface="+mn-ea"/>
              </a:rPr>
              <a:t>に結び付ける</a:t>
            </a:r>
            <a:r>
              <a:rPr lang="ja-JP" altLang="en-US" sz="2200" dirty="0">
                <a:latin typeface="+mn-ea"/>
              </a:rPr>
              <a:t>という話だった。その話で講演の〆にしたい。</a:t>
            </a:r>
          </a:p>
        </p:txBody>
      </p:sp>
      <p:sp>
        <p:nvSpPr>
          <p:cNvPr id="4" name="スライド番号プレースホルダー 3">
            <a:extLst>
              <a:ext uri="{FF2B5EF4-FFF2-40B4-BE49-F238E27FC236}">
                <a16:creationId xmlns:a16="http://schemas.microsoft.com/office/drawing/2014/main" id="{9F96FEA4-9F6E-477B-BEB7-240FA76BFF1F}"/>
              </a:ext>
            </a:extLst>
          </p:cNvPr>
          <p:cNvSpPr>
            <a:spLocks noGrp="1"/>
          </p:cNvSpPr>
          <p:nvPr>
            <p:ph type="sldNum" sz="quarter" idx="12"/>
          </p:nvPr>
        </p:nvSpPr>
        <p:spPr/>
        <p:txBody>
          <a:bodyPr/>
          <a:lstStyle/>
          <a:p>
            <a:fld id="{92B5D991-C7B6-4805-8A60-E4C1B9C58E79}" type="slidenum">
              <a:rPr kumimoji="1" lang="ja-JP" altLang="en-US" smtClean="0"/>
              <a:t>19</a:t>
            </a:fld>
            <a:endParaRPr kumimoji="1" lang="ja-JP" altLang="en-US"/>
          </a:p>
        </p:txBody>
      </p:sp>
      <p:pic>
        <p:nvPicPr>
          <p:cNvPr id="5" name="オーディオ 4">
            <a:hlinkClick r:id="" action="ppaction://media"/>
            <a:extLst>
              <a:ext uri="{FF2B5EF4-FFF2-40B4-BE49-F238E27FC236}">
                <a16:creationId xmlns:a16="http://schemas.microsoft.com/office/drawing/2014/main" id="{EAD78C29-9540-4C46-A48E-CC4AD1BF0F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7409088"/>
      </p:ext>
    </p:extLst>
  </p:cSld>
  <p:clrMapOvr>
    <a:masterClrMapping/>
  </p:clrMapOvr>
  <mc:AlternateContent xmlns:mc="http://schemas.openxmlformats.org/markup-compatibility/2006" xmlns:p14="http://schemas.microsoft.com/office/powerpoint/2010/main">
    <mc:Choice Requires="p14">
      <p:transition spd="slow" p14:dur="2000" advTm="112162"/>
    </mc:Choice>
    <mc:Fallback xmlns="">
      <p:transition spd="slow" advTm="112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6C2175-E858-404A-9397-D3FE01BB8373}"/>
              </a:ext>
            </a:extLst>
          </p:cNvPr>
          <p:cNvSpPr>
            <a:spLocks noGrp="1"/>
          </p:cNvSpPr>
          <p:nvPr>
            <p:ph type="title"/>
          </p:nvPr>
        </p:nvSpPr>
        <p:spPr/>
        <p:txBody>
          <a:bodyPr>
            <a:normAutofit/>
          </a:bodyPr>
          <a:lstStyle/>
          <a:p>
            <a:r>
              <a:rPr kumimoji="1" lang="ja-JP" altLang="en-US" sz="4000" dirty="0"/>
              <a:t>この西田</a:t>
            </a:r>
            <a:r>
              <a:rPr lang="ja-JP" altLang="en-US" sz="4000" dirty="0"/>
              <a:t>・</a:t>
            </a:r>
            <a:r>
              <a:rPr kumimoji="1" lang="ja-JP" altLang="en-US" sz="4000" dirty="0"/>
              <a:t>田辺記念講演は</a:t>
            </a:r>
            <a:r>
              <a:rPr kumimoji="1" lang="en-US" altLang="ja-JP" sz="4000" dirty="0">
                <a:latin typeface="+mn-ea"/>
              </a:rPr>
              <a:t>2011</a:t>
            </a:r>
            <a:r>
              <a:rPr kumimoji="1" lang="ja-JP" altLang="en-US" sz="4000" dirty="0">
                <a:latin typeface="+mn-ea"/>
              </a:rPr>
              <a:t>年以来</a:t>
            </a:r>
            <a:r>
              <a:rPr kumimoji="1" lang="en-US" altLang="ja-JP" sz="4000" dirty="0">
                <a:latin typeface="+mn-ea"/>
              </a:rPr>
              <a:t>2</a:t>
            </a:r>
            <a:r>
              <a:rPr kumimoji="1" lang="ja-JP" altLang="en-US" sz="4000" dirty="0">
                <a:latin typeface="+mn-ea"/>
              </a:rPr>
              <a:t>回目</a:t>
            </a:r>
            <a:endParaRPr kumimoji="1" lang="ja-JP" altLang="en-US" sz="4000" dirty="0"/>
          </a:p>
        </p:txBody>
      </p:sp>
      <p:sp>
        <p:nvSpPr>
          <p:cNvPr id="3" name="コンテンツ プレースホルダー 2">
            <a:extLst>
              <a:ext uri="{FF2B5EF4-FFF2-40B4-BE49-F238E27FC236}">
                <a16:creationId xmlns:a16="http://schemas.microsoft.com/office/drawing/2014/main" id="{62830B76-D19A-4928-B502-71804DF75127}"/>
              </a:ext>
            </a:extLst>
          </p:cNvPr>
          <p:cNvSpPr>
            <a:spLocks noGrp="1"/>
          </p:cNvSpPr>
          <p:nvPr>
            <p:ph idx="1"/>
          </p:nvPr>
        </p:nvSpPr>
        <p:spPr/>
        <p:txBody>
          <a:bodyPr>
            <a:normAutofit fontScale="92500" lnSpcReduction="20000"/>
          </a:bodyPr>
          <a:lstStyle/>
          <a:p>
            <a:pPr>
              <a:lnSpc>
                <a:spcPct val="140000"/>
              </a:lnSpc>
            </a:pPr>
            <a:r>
              <a:rPr lang="ja-JP" altLang="en-US" sz="2400" dirty="0">
                <a:latin typeface="+mn-ea"/>
              </a:rPr>
              <a:t>前回講演の後の京都学派関連の</a:t>
            </a:r>
            <a:r>
              <a:rPr kumimoji="1" lang="ja-JP" altLang="en-US" sz="2400" dirty="0">
                <a:latin typeface="+mn-ea"/>
              </a:rPr>
              <a:t>史料研究のお話をしようと思っていたが、講演準備のために若い研究者（満原健さん）とメールをやり取りしていて気が変わり、</a:t>
            </a:r>
            <a:r>
              <a:rPr lang="ja-JP" altLang="en-US" sz="2400" b="1" dirty="0"/>
              <a:t>林の京都学派研究の舞台裏について話す</a:t>
            </a:r>
            <a:r>
              <a:rPr lang="ja-JP" altLang="en-US" sz="2400" dirty="0"/>
              <a:t>ことにした。その舞台裏とは、</a:t>
            </a:r>
            <a:r>
              <a:rPr lang="ja-JP" altLang="en-US" sz="2400" b="1" dirty="0">
                <a:latin typeface="+mn-ea"/>
              </a:rPr>
              <a:t>京大文在籍中の私の最大の研究テーマだった「近現代数理思想史」</a:t>
            </a:r>
            <a:r>
              <a:rPr lang="ja-JP" altLang="en-US" sz="2400" dirty="0">
                <a:latin typeface="+mn-ea"/>
              </a:rPr>
              <a:t>。</a:t>
            </a:r>
            <a:endParaRPr lang="en-US" altLang="ja-JP" sz="2400" dirty="0">
              <a:latin typeface="+mn-ea"/>
            </a:endParaRPr>
          </a:p>
          <a:p>
            <a:pPr>
              <a:lnSpc>
                <a:spcPct val="140000"/>
              </a:lnSpc>
            </a:pPr>
            <a:r>
              <a:rPr lang="en-US" altLang="ja-JP" sz="2400" dirty="0">
                <a:latin typeface="+mn-ea"/>
              </a:rPr>
              <a:t>2018</a:t>
            </a:r>
            <a:r>
              <a:rPr lang="ja-JP" altLang="en-US" sz="2400" dirty="0">
                <a:latin typeface="+mn-ea"/>
              </a:rPr>
              <a:t>年頃に一応完成した、この研究の完成形に京都学派はほぼ関係ないが、</a:t>
            </a:r>
            <a:br>
              <a:rPr lang="en-US" altLang="ja-JP" sz="2400" dirty="0">
                <a:latin typeface="+mn-ea"/>
              </a:rPr>
            </a:br>
            <a:r>
              <a:rPr lang="ja-JP" altLang="en-US" sz="2400" b="1" dirty="0">
                <a:latin typeface="+mn-ea"/>
              </a:rPr>
              <a:t>京都学派を研究しなければ、この研究は今も完成していなかった</a:t>
            </a:r>
            <a:r>
              <a:rPr lang="ja-JP" altLang="en-US" sz="2400" dirty="0">
                <a:latin typeface="+mn-ea"/>
              </a:rPr>
              <a:t>はず。</a:t>
            </a:r>
            <a:br>
              <a:rPr lang="en-US" altLang="ja-JP" sz="2400" dirty="0">
                <a:latin typeface="+mn-ea"/>
              </a:rPr>
            </a:br>
            <a:r>
              <a:rPr lang="ja-JP" altLang="en-US" sz="2400" dirty="0">
                <a:latin typeface="+mn-ea"/>
              </a:rPr>
              <a:t>また、</a:t>
            </a:r>
            <a:r>
              <a:rPr lang="ja-JP" altLang="en-US" sz="2400" b="1" dirty="0">
                <a:latin typeface="+mn-ea"/>
              </a:rPr>
              <a:t>この研究が背景にあったので素人が京都学派研究を行うことが出来た</a:t>
            </a:r>
            <a:r>
              <a:rPr lang="ja-JP" altLang="en-US" sz="2400" dirty="0">
                <a:latin typeface="+mn-ea"/>
              </a:rPr>
              <a:t>。</a:t>
            </a:r>
            <a:endParaRPr lang="en-US" altLang="ja-JP" sz="2400" dirty="0">
              <a:latin typeface="+mn-ea"/>
            </a:endParaRPr>
          </a:p>
          <a:p>
            <a:pPr>
              <a:lnSpc>
                <a:spcPct val="130000"/>
              </a:lnSpc>
            </a:pPr>
            <a:r>
              <a:rPr lang="ja-JP" altLang="en-US" sz="2400" dirty="0">
                <a:latin typeface="+mn-ea"/>
              </a:rPr>
              <a:t>岩波「思想」田辺特集号の林の論文のエンディングに「田辺研究を通して当時の世界の思想状況を見ると見えないものが見えてくる」と他人へのすすめの様なことを書いているが、実は自分の研究を念頭において書いたもの。</a:t>
            </a:r>
            <a:endParaRPr lang="en-US" altLang="ja-JP" sz="2400" dirty="0">
              <a:latin typeface="+mn-ea"/>
            </a:endParaRPr>
          </a:p>
          <a:p>
            <a:pPr>
              <a:lnSpc>
                <a:spcPct val="140000"/>
              </a:lnSpc>
            </a:pPr>
            <a:endParaRPr lang="en-US" altLang="ja-JP" sz="2400" dirty="0"/>
          </a:p>
          <a:p>
            <a:pPr>
              <a:lnSpc>
                <a:spcPct val="140000"/>
              </a:lnSpc>
            </a:pPr>
            <a:endParaRPr lang="en-US" altLang="ja-JP" sz="2400" dirty="0">
              <a:latin typeface="+mn-ea"/>
            </a:endParaRPr>
          </a:p>
          <a:p>
            <a:endParaRPr kumimoji="1" lang="en-US" altLang="ja-JP" dirty="0">
              <a:latin typeface="+mn-ea"/>
            </a:endParaRPr>
          </a:p>
        </p:txBody>
      </p:sp>
      <p:sp>
        <p:nvSpPr>
          <p:cNvPr id="4" name="スライド番号プレースホルダー 3">
            <a:extLst>
              <a:ext uri="{FF2B5EF4-FFF2-40B4-BE49-F238E27FC236}">
                <a16:creationId xmlns:a16="http://schemas.microsoft.com/office/drawing/2014/main" id="{80E1B180-2684-4EF8-81FF-7EAE953C4F42}"/>
              </a:ext>
            </a:extLst>
          </p:cNvPr>
          <p:cNvSpPr>
            <a:spLocks noGrp="1"/>
          </p:cNvSpPr>
          <p:nvPr>
            <p:ph type="sldNum" sz="quarter" idx="12"/>
          </p:nvPr>
        </p:nvSpPr>
        <p:spPr/>
        <p:txBody>
          <a:bodyPr/>
          <a:lstStyle/>
          <a:p>
            <a:fld id="{92B5D991-C7B6-4805-8A60-E4C1B9C58E79}" type="slidenum">
              <a:rPr kumimoji="1" lang="ja-JP" altLang="en-US" smtClean="0"/>
              <a:t>2</a:t>
            </a:fld>
            <a:endParaRPr kumimoji="1" lang="ja-JP" altLang="en-US"/>
          </a:p>
        </p:txBody>
      </p:sp>
      <p:pic>
        <p:nvPicPr>
          <p:cNvPr id="5" name="オーディオ 4">
            <a:hlinkClick r:id="" action="ppaction://media"/>
            <a:extLst>
              <a:ext uri="{FF2B5EF4-FFF2-40B4-BE49-F238E27FC236}">
                <a16:creationId xmlns:a16="http://schemas.microsoft.com/office/drawing/2014/main" id="{E9AE8237-D946-463A-9710-E65660CF419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736822605"/>
      </p:ext>
    </p:extLst>
  </p:cSld>
  <p:clrMapOvr>
    <a:masterClrMapping/>
  </p:clrMapOvr>
  <mc:AlternateContent xmlns:mc="http://schemas.openxmlformats.org/markup-compatibility/2006" xmlns:p14="http://schemas.microsoft.com/office/powerpoint/2010/main">
    <mc:Choice Requires="p14">
      <p:transition spd="slow" p14:dur="2000" advTm="293858"/>
    </mc:Choice>
    <mc:Fallback xmlns="">
      <p:transition spd="slow" advTm="293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400FDC-BADC-4009-937F-EE4581416718}"/>
              </a:ext>
            </a:extLst>
          </p:cNvPr>
          <p:cNvSpPr>
            <a:spLocks noGrp="1"/>
          </p:cNvSpPr>
          <p:nvPr>
            <p:ph type="title"/>
          </p:nvPr>
        </p:nvSpPr>
        <p:spPr>
          <a:xfrm>
            <a:off x="838200" y="365125"/>
            <a:ext cx="10515600" cy="4511675"/>
          </a:xfrm>
        </p:spPr>
        <p:txBody>
          <a:bodyPr>
            <a:normAutofit/>
          </a:bodyPr>
          <a:lstStyle/>
          <a:p>
            <a:r>
              <a:rPr lang="ja-JP" altLang="en-US" sz="3600" dirty="0"/>
              <a:t>次の３つのスライドは社会情報学会</a:t>
            </a:r>
            <a:r>
              <a:rPr lang="en-US" altLang="ja-JP" sz="3600" dirty="0"/>
              <a:t>2014</a:t>
            </a:r>
            <a:r>
              <a:rPr lang="ja-JP" altLang="en-US" sz="3600" dirty="0"/>
              <a:t>の基調講演のスライドを、そのまま持ってきたもの。</a:t>
            </a:r>
            <a:br>
              <a:rPr lang="en-US" altLang="ja-JP" sz="3600" dirty="0"/>
            </a:br>
            <a:br>
              <a:rPr lang="en-US" altLang="ja-JP" sz="3600" dirty="0"/>
            </a:br>
            <a:r>
              <a:rPr lang="ja-JP" altLang="en-US" sz="3600" dirty="0"/>
              <a:t>哲学を知らない人たち、つまり、社会学者や</a:t>
            </a:r>
            <a:r>
              <a:rPr lang="en-US" altLang="ja-JP" sz="3600" dirty="0"/>
              <a:t>IT</a:t>
            </a:r>
            <a:r>
              <a:rPr lang="ja-JP" altLang="en-US" sz="3600" dirty="0"/>
              <a:t>エンジニアを想定して書いてあり、みなさんを想定して書いたものではありません。</a:t>
            </a:r>
            <a:endParaRPr kumimoji="1" lang="ja-JP" altLang="en-US" sz="3600" dirty="0"/>
          </a:p>
        </p:txBody>
      </p:sp>
      <p:sp>
        <p:nvSpPr>
          <p:cNvPr id="3" name="スライド番号プレースホルダー 2">
            <a:extLst>
              <a:ext uri="{FF2B5EF4-FFF2-40B4-BE49-F238E27FC236}">
                <a16:creationId xmlns:a16="http://schemas.microsoft.com/office/drawing/2014/main" id="{AF96BFD6-3CFD-483A-96AE-6F1C8A2E9791}"/>
              </a:ext>
            </a:extLst>
          </p:cNvPr>
          <p:cNvSpPr>
            <a:spLocks noGrp="1"/>
          </p:cNvSpPr>
          <p:nvPr>
            <p:ph type="sldNum" sz="quarter" idx="12"/>
          </p:nvPr>
        </p:nvSpPr>
        <p:spPr/>
        <p:txBody>
          <a:bodyPr/>
          <a:lstStyle/>
          <a:p>
            <a:fld id="{92B5D991-C7B6-4805-8A60-E4C1B9C58E79}" type="slidenum">
              <a:rPr kumimoji="1" lang="ja-JP" altLang="en-US" smtClean="0"/>
              <a:t>20</a:t>
            </a:fld>
            <a:endParaRPr kumimoji="1" lang="ja-JP" altLang="en-US"/>
          </a:p>
        </p:txBody>
      </p:sp>
      <p:pic>
        <p:nvPicPr>
          <p:cNvPr id="4" name="オーディオ 3">
            <a:hlinkClick r:id="" action="ppaction://media"/>
            <a:extLst>
              <a:ext uri="{FF2B5EF4-FFF2-40B4-BE49-F238E27FC236}">
                <a16:creationId xmlns:a16="http://schemas.microsoft.com/office/drawing/2014/main" id="{24357054-2392-4A6B-BD0B-78C66E96FB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68484315"/>
      </p:ext>
    </p:extLst>
  </p:cSld>
  <p:clrMapOvr>
    <a:masterClrMapping/>
  </p:clrMapOvr>
  <mc:AlternateContent xmlns:mc="http://schemas.openxmlformats.org/markup-compatibility/2006" xmlns:p14="http://schemas.microsoft.com/office/powerpoint/2010/main">
    <mc:Choice Requires="p14">
      <p:transition spd="slow" p14:dur="2000" advTm="27757"/>
    </mc:Choice>
    <mc:Fallback xmlns="">
      <p:transition spd="slow" advTm="27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西谷啓治の「回互的連関」</a:t>
            </a:r>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a:t>京都学派の哲学者としては</a:t>
            </a:r>
            <a:r>
              <a:rPr lang="ja-JP" altLang="en-US" dirty="0"/>
              <a:t>西田幾多郎が</a:t>
            </a:r>
            <a:r>
              <a:rPr kumimoji="1" lang="ja-JP" altLang="en-US" dirty="0"/>
              <a:t>有名だが、</a:t>
            </a:r>
            <a:r>
              <a:rPr kumimoji="1" lang="en-US" altLang="ja-JP" dirty="0"/>
              <a:t>NO.2</a:t>
            </a:r>
            <a:r>
              <a:rPr kumimoji="1" lang="ja-JP" altLang="en-US" dirty="0"/>
              <a:t>は林が長年研究して来た田辺元、そして、第三の哲学者で京都学派の最後を飾るのが西谷啓治</a:t>
            </a:r>
            <a:r>
              <a:rPr kumimoji="1" lang="en-US" altLang="ja-JP" dirty="0"/>
              <a:t>(1900-1990)</a:t>
            </a:r>
            <a:r>
              <a:rPr kumimoji="1" lang="ja-JP" altLang="en-US" dirty="0" err="1"/>
              <a:t>。</a:t>
            </a:r>
            <a:r>
              <a:rPr kumimoji="1" lang="ja-JP" altLang="en-US" dirty="0"/>
              <a:t>海外では西田を凌ぐ評価を得つつある人。</a:t>
            </a:r>
            <a:endParaRPr kumimoji="1" lang="en-US" altLang="ja-JP" dirty="0"/>
          </a:p>
          <a:p>
            <a:r>
              <a:rPr lang="ja-JP" altLang="en-US" dirty="0"/>
              <a:t>西谷哲学の根本概念の一つが、仏教用語を利用した「回互（えご）」という関係性の概念。これは、例えば次のように説明された。</a:t>
            </a:r>
            <a:endParaRPr lang="en-US" altLang="ja-JP" dirty="0"/>
          </a:p>
          <a:p>
            <a:pPr lvl="1"/>
            <a:r>
              <a:rPr lang="ja-JP" altLang="en-US" dirty="0"/>
              <a:t>回互的な連関の場合に重要なことは、一つには、本質的に</a:t>
            </a:r>
            <a:r>
              <a:rPr lang="en-US" altLang="ja-JP" dirty="0"/>
              <a:t>A</a:t>
            </a:r>
            <a:r>
              <a:rPr lang="ja-JP" altLang="en-US" dirty="0"/>
              <a:t>に属するものが</a:t>
            </a:r>
            <a:r>
              <a:rPr lang="en-US" altLang="ja-JP" dirty="0"/>
              <a:t>B</a:t>
            </a:r>
            <a:r>
              <a:rPr lang="ja-JP" altLang="en-US" dirty="0"/>
              <a:t>のうちへ自らをうつす（映す、移す）とか投射するとかして現象する時、それが</a:t>
            </a:r>
            <a:r>
              <a:rPr lang="en-US" altLang="ja-JP" dirty="0"/>
              <a:t>B</a:t>
            </a:r>
            <a:r>
              <a:rPr lang="ja-JP" altLang="en-US" dirty="0"/>
              <a:t>のうちで</a:t>
            </a:r>
            <a:r>
              <a:rPr lang="en-US" altLang="ja-JP" dirty="0"/>
              <a:t>A</a:t>
            </a:r>
            <a:r>
              <a:rPr lang="ja-JP" altLang="en-US" dirty="0"/>
              <a:t>として現象するのではなく</a:t>
            </a:r>
            <a:r>
              <a:rPr lang="en-US" altLang="ja-JP" dirty="0"/>
              <a:t>B</a:t>
            </a:r>
            <a:r>
              <a:rPr lang="ja-JP" altLang="en-US" dirty="0"/>
              <a:t>の一部として現象するという点である。言い方を換えれば、</a:t>
            </a:r>
            <a:r>
              <a:rPr lang="en-US" altLang="ja-JP" dirty="0"/>
              <a:t>A</a:t>
            </a:r>
            <a:r>
              <a:rPr lang="ja-JP" altLang="en-US" dirty="0"/>
              <a:t>「体」が</a:t>
            </a:r>
            <a:r>
              <a:rPr lang="en-US" altLang="ja-JP" dirty="0"/>
              <a:t>B</a:t>
            </a:r>
            <a:r>
              <a:rPr lang="ja-JP" altLang="en-US" dirty="0"/>
              <a:t>「体」へ自らを伝達する時、それは</a:t>
            </a:r>
            <a:r>
              <a:rPr lang="en-US" altLang="ja-JP" dirty="0"/>
              <a:t>A</a:t>
            </a:r>
            <a:r>
              <a:rPr lang="ja-JP" altLang="en-US" dirty="0"/>
              <a:t>「相」においてではなく</a:t>
            </a:r>
            <a:r>
              <a:rPr lang="en-US" altLang="ja-JP" dirty="0"/>
              <a:t>B</a:t>
            </a:r>
            <a:r>
              <a:rPr lang="ja-JP" altLang="en-US" dirty="0"/>
              <a:t>「相」で伝達される。</a:t>
            </a:r>
            <a:r>
              <a:rPr lang="en-US" altLang="ja-JP" dirty="0"/>
              <a:t>A</a:t>
            </a:r>
            <a:r>
              <a:rPr lang="ja-JP" altLang="en-US" dirty="0"/>
              <a:t>は自らを</a:t>
            </a:r>
            <a:r>
              <a:rPr lang="en-US" altLang="ja-JP" dirty="0"/>
              <a:t>B</a:t>
            </a:r>
            <a:r>
              <a:rPr lang="ja-JP" altLang="en-US" dirty="0"/>
              <a:t>へ</a:t>
            </a:r>
            <a:r>
              <a:rPr lang="en-US" altLang="ja-JP" dirty="0"/>
              <a:t>B</a:t>
            </a:r>
            <a:r>
              <a:rPr lang="ja-JP" altLang="en-US" dirty="0"/>
              <a:t>相で分与</a:t>
            </a:r>
            <a:r>
              <a:rPr lang="en-US" altLang="ja-JP" dirty="0"/>
              <a:t>(</a:t>
            </a:r>
            <a:r>
              <a:rPr lang="en-US" altLang="ja-JP" dirty="0" err="1"/>
              <a:t>mitteilen</a:t>
            </a:r>
            <a:r>
              <a:rPr lang="en-US" altLang="ja-JP" dirty="0"/>
              <a:t>)</a:t>
            </a:r>
            <a:r>
              <a:rPr lang="ja-JP" altLang="en-US" dirty="0"/>
              <a:t>し、</a:t>
            </a:r>
            <a:r>
              <a:rPr lang="en-US" altLang="ja-JP" dirty="0"/>
              <a:t>B</a:t>
            </a:r>
            <a:r>
              <a:rPr lang="ja-JP" altLang="en-US" dirty="0"/>
              <a:t>も</a:t>
            </a:r>
            <a:r>
              <a:rPr lang="en-US" altLang="ja-JP" dirty="0"/>
              <a:t>A</a:t>
            </a:r>
            <a:r>
              <a:rPr lang="ja-JP" altLang="en-US" dirty="0"/>
              <a:t>からそれを</a:t>
            </a:r>
            <a:r>
              <a:rPr lang="en-US" altLang="ja-JP" dirty="0"/>
              <a:t>B</a:t>
            </a:r>
            <a:r>
              <a:rPr lang="ja-JP" altLang="en-US" dirty="0"/>
              <a:t>相で分有</a:t>
            </a:r>
            <a:r>
              <a:rPr lang="en-US" altLang="ja-JP" dirty="0"/>
              <a:t>(</a:t>
            </a:r>
            <a:r>
              <a:rPr lang="en-US" altLang="ja-JP" dirty="0" err="1"/>
              <a:t>teilhaben</a:t>
            </a:r>
            <a:r>
              <a:rPr lang="en-US" altLang="ja-JP" dirty="0"/>
              <a:t>)</a:t>
            </a:r>
            <a:r>
              <a:rPr lang="ja-JP" altLang="en-US" dirty="0"/>
              <a:t>する。これが</a:t>
            </a:r>
            <a:r>
              <a:rPr lang="en-US" altLang="ja-JP" dirty="0"/>
              <a:t>B</a:t>
            </a:r>
            <a:r>
              <a:rPr lang="ja-JP" altLang="en-US" dirty="0" err="1"/>
              <a:t>への</a:t>
            </a:r>
            <a:r>
              <a:rPr lang="ja-JP" altLang="en-US" dirty="0"/>
              <a:t>自己伝達という</a:t>
            </a:r>
            <a:r>
              <a:rPr lang="en-US" altLang="ja-JP" dirty="0"/>
              <a:t>A</a:t>
            </a:r>
            <a:r>
              <a:rPr lang="ja-JP" altLang="en-US" dirty="0"/>
              <a:t>の「用」である。（著作集</a:t>
            </a:r>
            <a:r>
              <a:rPr lang="en-US" altLang="ja-JP" dirty="0"/>
              <a:t>13</a:t>
            </a:r>
            <a:r>
              <a:rPr lang="ja-JP" altLang="en-US" dirty="0"/>
              <a:t>巻、「空と即」、</a:t>
            </a:r>
            <a:r>
              <a:rPr lang="en-US" altLang="ja-JP" dirty="0"/>
              <a:t>p.133</a:t>
            </a:r>
            <a:r>
              <a:rPr lang="ja-JP" altLang="en-US" dirty="0"/>
              <a:t>）</a:t>
            </a:r>
            <a:endParaRPr lang="en-US" altLang="ja-JP" dirty="0"/>
          </a:p>
        </p:txBody>
      </p:sp>
      <p:sp>
        <p:nvSpPr>
          <p:cNvPr id="4" name="スライド番号プレースホルダー 3">
            <a:extLst>
              <a:ext uri="{FF2B5EF4-FFF2-40B4-BE49-F238E27FC236}">
                <a16:creationId xmlns:a16="http://schemas.microsoft.com/office/drawing/2014/main" id="{3FB47C82-C6DA-4EDC-94D6-5E189CE8E981}"/>
              </a:ext>
            </a:extLst>
          </p:cNvPr>
          <p:cNvSpPr>
            <a:spLocks noGrp="1"/>
          </p:cNvSpPr>
          <p:nvPr>
            <p:ph type="sldNum" sz="quarter" idx="12"/>
          </p:nvPr>
        </p:nvSpPr>
        <p:spPr/>
        <p:txBody>
          <a:bodyPr/>
          <a:lstStyle/>
          <a:p>
            <a:fld id="{92B5D991-C7B6-4805-8A60-E4C1B9C58E79}" type="slidenum">
              <a:rPr kumimoji="1" lang="ja-JP" altLang="en-US" smtClean="0"/>
              <a:t>21</a:t>
            </a:fld>
            <a:endParaRPr kumimoji="1" lang="ja-JP" altLang="en-US" dirty="0"/>
          </a:p>
        </p:txBody>
      </p:sp>
      <p:sp>
        <p:nvSpPr>
          <p:cNvPr id="5" name="フッター プレースホルダー 4">
            <a:extLst>
              <a:ext uri="{FF2B5EF4-FFF2-40B4-BE49-F238E27FC236}">
                <a16:creationId xmlns:a16="http://schemas.microsoft.com/office/drawing/2014/main" id="{ABA89822-E14B-4866-99AB-B27AF1B06EB9}"/>
              </a:ext>
            </a:extLst>
          </p:cNvPr>
          <p:cNvSpPr>
            <a:spLocks noGrp="1"/>
          </p:cNvSpPr>
          <p:nvPr>
            <p:ph type="ftr" sz="quarter" idx="11"/>
          </p:nvPr>
        </p:nvSpPr>
        <p:spPr/>
        <p:txBody>
          <a:bodyPr/>
          <a:lstStyle/>
          <a:p>
            <a:r>
              <a:rPr kumimoji="1" lang="ja-JP" altLang="en-US" sz="1600" b="1" dirty="0">
                <a:solidFill>
                  <a:schemeClr val="tx1"/>
                </a:solidFill>
              </a:rPr>
              <a:t>社会情報学会</a:t>
            </a:r>
            <a:r>
              <a:rPr kumimoji="1" lang="en-US" altLang="ja-JP" sz="1600" b="1" dirty="0">
                <a:solidFill>
                  <a:schemeClr val="tx1"/>
                </a:solidFill>
              </a:rPr>
              <a:t>2014</a:t>
            </a:r>
            <a:r>
              <a:rPr kumimoji="1" lang="ja-JP" altLang="en-US" sz="1600" b="1" dirty="0">
                <a:solidFill>
                  <a:schemeClr val="tx1"/>
                </a:solidFill>
              </a:rPr>
              <a:t>基調講演スライドから</a:t>
            </a:r>
          </a:p>
        </p:txBody>
      </p:sp>
      <p:pic>
        <p:nvPicPr>
          <p:cNvPr id="6" name="オーディオ 5">
            <a:hlinkClick r:id="" action="ppaction://media"/>
            <a:extLst>
              <a:ext uri="{FF2B5EF4-FFF2-40B4-BE49-F238E27FC236}">
                <a16:creationId xmlns:a16="http://schemas.microsoft.com/office/drawing/2014/main" id="{ABC9F561-B51E-4FEF-A52A-CDED5A1AEE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4602363"/>
      </p:ext>
    </p:extLst>
  </p:cSld>
  <p:clrMapOvr>
    <a:masterClrMapping/>
  </p:clrMapOvr>
  <mc:AlternateContent xmlns:mc="http://schemas.openxmlformats.org/markup-compatibility/2006" xmlns:p14="http://schemas.microsoft.com/office/powerpoint/2010/main">
    <mc:Choice Requires="p14">
      <p:transition spd="slow" p14:dur="2000" advTm="42386"/>
    </mc:Choice>
    <mc:Fallback xmlns="">
      <p:transition spd="slow" advTm="4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ﾁﾝﾌﾟﾝ</a:t>
            </a:r>
            <a:r>
              <a:rPr lang="en-US" altLang="ja-JP" dirty="0"/>
              <a:t>?</a:t>
            </a:r>
            <a:r>
              <a:rPr lang="ja-JP" altLang="en-US" dirty="0"/>
              <a:t>ヽ</a:t>
            </a:r>
            <a:r>
              <a:rPr lang="en-US" altLang="ja-JP" dirty="0"/>
              <a:t>(</a:t>
            </a:r>
            <a:r>
              <a:rPr lang="ja-JP" altLang="en-US" dirty="0"/>
              <a:t>ﾟ◇</a:t>
            </a:r>
            <a:r>
              <a:rPr lang="en-US" altLang="ja-JP" dirty="0"/>
              <a:t>｡)</a:t>
            </a:r>
            <a:r>
              <a:rPr lang="ja-JP" altLang="en-US" dirty="0"/>
              <a:t>ﾉ</a:t>
            </a:r>
            <a:r>
              <a:rPr lang="en-US" altLang="ja-JP" dirty="0"/>
              <a:t>?</a:t>
            </a:r>
            <a:r>
              <a:rPr lang="ja-JP" altLang="en-US" dirty="0"/>
              <a:t>ｶﾝﾌﾟﾝ</a:t>
            </a:r>
            <a:r>
              <a:rPr lang="en-US" altLang="ja-JP" dirty="0"/>
              <a:t>?</a:t>
            </a:r>
            <a:endParaRPr kumimoji="1" lang="ja-JP" altLang="en-US" dirty="0"/>
          </a:p>
        </p:txBody>
      </p:sp>
      <p:sp>
        <p:nvSpPr>
          <p:cNvPr id="3" name="コンテンツ プレースホルダー 2"/>
          <p:cNvSpPr>
            <a:spLocks noGrp="1"/>
          </p:cNvSpPr>
          <p:nvPr>
            <p:ph idx="1"/>
          </p:nvPr>
        </p:nvSpPr>
        <p:spPr/>
        <p:txBody>
          <a:bodyPr>
            <a:normAutofit fontScale="77500" lnSpcReduction="20000"/>
          </a:bodyPr>
          <a:lstStyle/>
          <a:p>
            <a:pPr>
              <a:lnSpc>
                <a:spcPct val="110000"/>
              </a:lnSpc>
            </a:pPr>
            <a:r>
              <a:rPr kumimoji="1" lang="ja-JP" altLang="en-US" dirty="0"/>
              <a:t>多くの方が、訳が分からないと思われるはず。色々な人がこれを説明しようと試みており、記号論理学を使って変な事になった哲学者もいる。</a:t>
            </a:r>
            <a:endParaRPr kumimoji="1" lang="en-US" altLang="ja-JP" dirty="0"/>
          </a:p>
          <a:p>
            <a:pPr>
              <a:lnSpc>
                <a:spcPct val="110000"/>
              </a:lnSpc>
            </a:pPr>
            <a:r>
              <a:rPr lang="ja-JP" altLang="en-US" dirty="0"/>
              <a:t>しかし、実は、こんな風に書き換えてみると、みなさんには、そのイメージが理解できるはず：</a:t>
            </a:r>
            <a:endParaRPr lang="en-US" altLang="ja-JP" dirty="0"/>
          </a:p>
          <a:p>
            <a:pPr marL="685800" lvl="2">
              <a:lnSpc>
                <a:spcPct val="110000"/>
              </a:lnSpc>
              <a:spcBef>
                <a:spcPts val="1000"/>
              </a:spcBef>
            </a:pPr>
            <a:r>
              <a:rPr lang="en-US" altLang="ja-JP" sz="2200" dirty="0">
                <a:solidFill>
                  <a:srgbClr val="0070C0"/>
                </a:solidFill>
              </a:rPr>
              <a:t>A,</a:t>
            </a:r>
            <a:r>
              <a:rPr lang="ja-JP" altLang="en-US" sz="2200" dirty="0">
                <a:solidFill>
                  <a:srgbClr val="0070C0"/>
                </a:solidFill>
              </a:rPr>
              <a:t>　</a:t>
            </a:r>
            <a:r>
              <a:rPr lang="en-US" altLang="ja-JP" sz="2200" dirty="0">
                <a:solidFill>
                  <a:srgbClr val="0070C0"/>
                </a:solidFill>
              </a:rPr>
              <a:t>B</a:t>
            </a:r>
            <a:r>
              <a:rPr lang="ja-JP" altLang="en-US" sz="2200" dirty="0">
                <a:solidFill>
                  <a:srgbClr val="0070C0"/>
                </a:solidFill>
              </a:rPr>
              <a:t>を二つの</a:t>
            </a:r>
            <a:r>
              <a:rPr lang="en-US" altLang="ja-JP" sz="2200" dirty="0">
                <a:solidFill>
                  <a:srgbClr val="0070C0"/>
                </a:solidFill>
              </a:rPr>
              <a:t>PC</a:t>
            </a:r>
            <a:r>
              <a:rPr lang="ja-JP" altLang="en-US" sz="2200" dirty="0">
                <a:solidFill>
                  <a:srgbClr val="0070C0"/>
                </a:solidFill>
              </a:rPr>
              <a:t>とし、</a:t>
            </a:r>
            <a:r>
              <a:rPr lang="en-US" altLang="ja-JP" sz="2200" dirty="0" err="1">
                <a:solidFill>
                  <a:srgbClr val="0070C0"/>
                </a:solidFill>
              </a:rPr>
              <a:t>DropBox</a:t>
            </a:r>
            <a:r>
              <a:rPr lang="ja-JP" altLang="en-US" sz="2200" dirty="0">
                <a:solidFill>
                  <a:srgbClr val="0070C0"/>
                </a:solidFill>
              </a:rPr>
              <a:t>やネットワーク・ファイル・システムなどで、あるフォルダやファイルが、この二つのハードウェア </a:t>
            </a:r>
            <a:r>
              <a:rPr lang="en-US" altLang="ja-JP" sz="2200" dirty="0">
                <a:solidFill>
                  <a:srgbClr val="0070C0"/>
                </a:solidFill>
              </a:rPr>
              <a:t>A, B</a:t>
            </a:r>
            <a:r>
              <a:rPr lang="ja-JP" altLang="en-US" sz="2200" dirty="0">
                <a:solidFill>
                  <a:srgbClr val="0070C0"/>
                </a:solidFill>
              </a:rPr>
              <a:t>で共有されている状況を考える。</a:t>
            </a:r>
            <a:endParaRPr lang="en-US" altLang="ja-JP" sz="2200" dirty="0">
              <a:solidFill>
                <a:srgbClr val="0070C0"/>
              </a:solidFill>
            </a:endParaRPr>
          </a:p>
          <a:p>
            <a:pPr marL="685800" lvl="2">
              <a:lnSpc>
                <a:spcPct val="110000"/>
              </a:lnSpc>
              <a:spcBef>
                <a:spcPts val="1000"/>
              </a:spcBef>
            </a:pPr>
            <a:r>
              <a:rPr lang="ja-JP" altLang="en-US" sz="2400" dirty="0"/>
              <a:t>回互的な連関の場合に重要なことは、一つには、本質的に</a:t>
            </a:r>
            <a:r>
              <a:rPr lang="en-US" altLang="ja-JP" sz="2400" dirty="0"/>
              <a:t>A</a:t>
            </a:r>
            <a:r>
              <a:rPr lang="ja-JP" altLang="en-US" sz="2400" dirty="0"/>
              <a:t>に属するファイルが</a:t>
            </a:r>
            <a:r>
              <a:rPr lang="en-US" altLang="ja-JP" sz="2400" dirty="0"/>
              <a:t>B</a:t>
            </a:r>
            <a:r>
              <a:rPr lang="ja-JP" altLang="en-US" sz="2400" dirty="0"/>
              <a:t>のうちへフォルダ共有とかリンクとかして参照可能にされている時、それが</a:t>
            </a:r>
            <a:r>
              <a:rPr lang="en-US" altLang="ja-JP" sz="2400" dirty="0"/>
              <a:t>B</a:t>
            </a:r>
            <a:r>
              <a:rPr lang="ja-JP" altLang="en-US" sz="2400" dirty="0"/>
              <a:t>のうちで別の</a:t>
            </a:r>
            <a:r>
              <a:rPr lang="en-US" altLang="ja-JP" sz="2400" dirty="0"/>
              <a:t>PC</a:t>
            </a:r>
            <a:r>
              <a:rPr lang="ja-JP" altLang="en-US" sz="2400" dirty="0"/>
              <a:t> </a:t>
            </a:r>
            <a:r>
              <a:rPr lang="en-US" altLang="ja-JP" sz="2400" dirty="0"/>
              <a:t>A</a:t>
            </a:r>
            <a:r>
              <a:rPr lang="ja-JP" altLang="en-US" sz="2400" dirty="0"/>
              <a:t>に属するファイルとして参照可能なのではなく</a:t>
            </a:r>
            <a:r>
              <a:rPr lang="en-US" altLang="ja-JP" sz="2400" dirty="0"/>
              <a:t>B</a:t>
            </a:r>
            <a:r>
              <a:rPr lang="ja-JP" altLang="en-US" sz="2400" dirty="0"/>
              <a:t>の一部として参照可能だという点である。言い方を換えれば、</a:t>
            </a:r>
            <a:r>
              <a:rPr lang="en-US" altLang="ja-JP" sz="2400" dirty="0"/>
              <a:t>A</a:t>
            </a:r>
            <a:r>
              <a:rPr lang="ja-JP" altLang="en-US" sz="2400" dirty="0"/>
              <a:t>「</a:t>
            </a:r>
            <a:r>
              <a:rPr lang="en-US" altLang="ja-JP" sz="2400" dirty="0"/>
              <a:t>PC</a:t>
            </a:r>
            <a:r>
              <a:rPr lang="ja-JP" altLang="en-US" sz="2400" dirty="0"/>
              <a:t>」が</a:t>
            </a:r>
            <a:r>
              <a:rPr lang="en-US" altLang="ja-JP" sz="2400" dirty="0"/>
              <a:t>B</a:t>
            </a:r>
            <a:r>
              <a:rPr lang="ja-JP" altLang="en-US" sz="2400" dirty="0"/>
              <a:t>「</a:t>
            </a:r>
            <a:r>
              <a:rPr lang="en-US" altLang="ja-JP" sz="2400" dirty="0"/>
              <a:t>PC</a:t>
            </a:r>
            <a:r>
              <a:rPr lang="ja-JP" altLang="en-US" sz="2400" dirty="0"/>
              <a:t>」へ自らのファイルを公開する時、それは</a:t>
            </a:r>
            <a:r>
              <a:rPr lang="en-US" altLang="ja-JP" sz="2400" dirty="0"/>
              <a:t>A</a:t>
            </a:r>
            <a:r>
              <a:rPr lang="ja-JP" altLang="en-US" sz="2400" dirty="0"/>
              <a:t>「のファイルシステム」においてではなく</a:t>
            </a:r>
            <a:r>
              <a:rPr lang="en-US" altLang="ja-JP" sz="2400" dirty="0"/>
              <a:t>B</a:t>
            </a:r>
            <a:r>
              <a:rPr lang="ja-JP" altLang="en-US" sz="2400" dirty="0"/>
              <a:t>「のファイルシステム」として提供される。</a:t>
            </a:r>
            <a:r>
              <a:rPr lang="en-US" altLang="ja-JP" sz="2400" dirty="0"/>
              <a:t>A</a:t>
            </a:r>
            <a:r>
              <a:rPr lang="ja-JP" altLang="en-US" sz="2400" dirty="0"/>
              <a:t>は自らを</a:t>
            </a:r>
            <a:r>
              <a:rPr lang="en-US" altLang="ja-JP" sz="2400" dirty="0"/>
              <a:t>B</a:t>
            </a:r>
            <a:r>
              <a:rPr lang="ja-JP" altLang="en-US" sz="2400" dirty="0"/>
              <a:t>へ</a:t>
            </a:r>
            <a:r>
              <a:rPr lang="en-US" altLang="ja-JP" sz="2400" dirty="0"/>
              <a:t>B</a:t>
            </a:r>
            <a:r>
              <a:rPr lang="ja-JP" altLang="en-US" sz="2400" dirty="0"/>
              <a:t>のファイルシステムで提供し、</a:t>
            </a:r>
            <a:r>
              <a:rPr lang="en-US" altLang="ja-JP" sz="2400" dirty="0"/>
              <a:t>B</a:t>
            </a:r>
            <a:r>
              <a:rPr lang="ja-JP" altLang="en-US" sz="2400" dirty="0"/>
              <a:t>も</a:t>
            </a:r>
            <a:r>
              <a:rPr lang="en-US" altLang="ja-JP" sz="2400" dirty="0"/>
              <a:t>A</a:t>
            </a:r>
            <a:r>
              <a:rPr lang="ja-JP" altLang="en-US" sz="2400" dirty="0"/>
              <a:t>からそれを</a:t>
            </a:r>
            <a:r>
              <a:rPr lang="en-US" altLang="ja-JP" sz="2400" dirty="0"/>
              <a:t>B</a:t>
            </a:r>
            <a:r>
              <a:rPr lang="ja-JP" altLang="en-US" sz="2400" dirty="0"/>
              <a:t>のファイルシステムで共有する。これが</a:t>
            </a:r>
            <a:r>
              <a:rPr lang="en-US" altLang="ja-JP" sz="2400" dirty="0"/>
              <a:t>B</a:t>
            </a:r>
            <a:r>
              <a:rPr lang="ja-JP" altLang="en-US" sz="2400" dirty="0" err="1"/>
              <a:t>への</a:t>
            </a:r>
            <a:r>
              <a:rPr lang="ja-JP" altLang="en-US" sz="2400" dirty="0"/>
              <a:t>フォルダ公開という</a:t>
            </a:r>
            <a:r>
              <a:rPr lang="en-US" altLang="ja-JP" sz="2400" dirty="0"/>
              <a:t>A</a:t>
            </a:r>
            <a:r>
              <a:rPr lang="ja-JP" altLang="en-US" sz="2400" dirty="0"/>
              <a:t>の「機能」である。</a:t>
            </a:r>
            <a:endParaRPr lang="en-US" altLang="ja-JP" sz="2400" dirty="0"/>
          </a:p>
          <a:p>
            <a:endParaRPr kumimoji="1" lang="ja-JP" altLang="en-US" sz="3200" dirty="0"/>
          </a:p>
        </p:txBody>
      </p:sp>
      <p:sp>
        <p:nvSpPr>
          <p:cNvPr id="4" name="スライド番号プレースホルダー 3">
            <a:extLst>
              <a:ext uri="{FF2B5EF4-FFF2-40B4-BE49-F238E27FC236}">
                <a16:creationId xmlns:a16="http://schemas.microsoft.com/office/drawing/2014/main" id="{7D28600D-D74B-46D9-BDAC-3983675335FB}"/>
              </a:ext>
            </a:extLst>
          </p:cNvPr>
          <p:cNvSpPr>
            <a:spLocks noGrp="1"/>
          </p:cNvSpPr>
          <p:nvPr>
            <p:ph type="sldNum" sz="quarter" idx="12"/>
          </p:nvPr>
        </p:nvSpPr>
        <p:spPr/>
        <p:txBody>
          <a:bodyPr/>
          <a:lstStyle/>
          <a:p>
            <a:fld id="{92B5D991-C7B6-4805-8A60-E4C1B9C58E79}" type="slidenum">
              <a:rPr kumimoji="1" lang="ja-JP" altLang="en-US" smtClean="0"/>
              <a:t>22</a:t>
            </a:fld>
            <a:endParaRPr kumimoji="1" lang="ja-JP" altLang="en-US"/>
          </a:p>
        </p:txBody>
      </p:sp>
      <p:sp>
        <p:nvSpPr>
          <p:cNvPr id="5" name="フッター プレースホルダー 4">
            <a:extLst>
              <a:ext uri="{FF2B5EF4-FFF2-40B4-BE49-F238E27FC236}">
                <a16:creationId xmlns:a16="http://schemas.microsoft.com/office/drawing/2014/main" id="{0FA920A9-9348-4672-8FB5-38C34A7AD592}"/>
              </a:ext>
            </a:extLst>
          </p:cNvPr>
          <p:cNvSpPr>
            <a:spLocks noGrp="1"/>
          </p:cNvSpPr>
          <p:nvPr>
            <p:ph type="ftr" sz="quarter" idx="11"/>
          </p:nvPr>
        </p:nvSpPr>
        <p:spPr/>
        <p:txBody>
          <a:bodyPr/>
          <a:lstStyle/>
          <a:p>
            <a:r>
              <a:rPr kumimoji="1" lang="ja-JP" altLang="en-US" sz="1600" b="1" dirty="0">
                <a:solidFill>
                  <a:schemeClr val="tx1"/>
                </a:solidFill>
              </a:rPr>
              <a:t>社会情報学会</a:t>
            </a:r>
            <a:r>
              <a:rPr kumimoji="1" lang="en-US" altLang="ja-JP" sz="1600" b="1" dirty="0">
                <a:solidFill>
                  <a:schemeClr val="tx1"/>
                </a:solidFill>
              </a:rPr>
              <a:t>2014</a:t>
            </a:r>
            <a:r>
              <a:rPr kumimoji="1" lang="ja-JP" altLang="en-US" sz="1600" b="1" dirty="0">
                <a:solidFill>
                  <a:schemeClr val="tx1"/>
                </a:solidFill>
              </a:rPr>
              <a:t>基調講演スライドから</a:t>
            </a:r>
          </a:p>
        </p:txBody>
      </p:sp>
      <p:pic>
        <p:nvPicPr>
          <p:cNvPr id="6" name="オーディオ 5">
            <a:hlinkClick r:id="" action="ppaction://media"/>
            <a:extLst>
              <a:ext uri="{FF2B5EF4-FFF2-40B4-BE49-F238E27FC236}">
                <a16:creationId xmlns:a16="http://schemas.microsoft.com/office/drawing/2014/main" id="{7DB94FA1-F1EB-4572-8C0D-3CEE3521B9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8822998"/>
      </p:ext>
    </p:extLst>
  </p:cSld>
  <p:clrMapOvr>
    <a:masterClrMapping/>
  </p:clrMapOvr>
  <mc:AlternateContent xmlns:mc="http://schemas.openxmlformats.org/markup-compatibility/2006" xmlns:p14="http://schemas.microsoft.com/office/powerpoint/2010/main">
    <mc:Choice Requires="p14">
      <p:transition spd="slow" p14:dur="2000" advTm="118664"/>
    </mc:Choice>
    <mc:Fallback xmlns="">
      <p:transition spd="slow" advTm="118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28925" y="505916"/>
            <a:ext cx="6086475" cy="1177925"/>
          </a:xfrm>
        </p:spPr>
        <p:txBody>
          <a:bodyPr>
            <a:normAutofit/>
          </a:bodyPr>
          <a:lstStyle/>
          <a:p>
            <a:pPr>
              <a:lnSpc>
                <a:spcPct val="50000"/>
              </a:lnSpc>
            </a:pPr>
            <a:r>
              <a:rPr kumimoji="1" lang="ja-JP" altLang="en-US" dirty="0"/>
              <a:t>　</a:t>
            </a:r>
            <a:r>
              <a:rPr kumimoji="1" lang="ja-JP" altLang="en-US" sz="3600" dirty="0"/>
              <a:t>上が原文　下が読み換え版　</a:t>
            </a:r>
            <a:br>
              <a:rPr kumimoji="1" lang="en-US" altLang="ja-JP" sz="3600" dirty="0"/>
            </a:br>
            <a:r>
              <a:rPr kumimoji="1" lang="ja-JP" altLang="en-US" dirty="0"/>
              <a:t>　</a:t>
            </a:r>
            <a:r>
              <a:rPr lang="ja-JP" altLang="en-US" sz="2800" dirty="0">
                <a:solidFill>
                  <a:srgbClr val="0070C0"/>
                </a:solidFill>
              </a:rPr>
              <a:t>青い文字</a:t>
            </a:r>
            <a:r>
              <a:rPr lang="ja-JP" altLang="en-US" sz="2800" dirty="0"/>
              <a:t>が書き換え、</a:t>
            </a:r>
            <a:r>
              <a:rPr lang="ja-JP" altLang="en-US" sz="2800" dirty="0">
                <a:solidFill>
                  <a:srgbClr val="C00000"/>
                </a:solidFill>
              </a:rPr>
              <a:t>赤</a:t>
            </a:r>
            <a:r>
              <a:rPr lang="ja-JP" altLang="en-US" sz="2800" dirty="0"/>
              <a:t>が追加</a:t>
            </a:r>
            <a:endParaRPr kumimoji="1" lang="ja-JP" altLang="en-US" sz="2800" dirty="0"/>
          </a:p>
        </p:txBody>
      </p:sp>
      <p:sp>
        <p:nvSpPr>
          <p:cNvPr id="3" name="コンテンツ プレースホルダー 2"/>
          <p:cNvSpPr>
            <a:spLocks noGrp="1"/>
          </p:cNvSpPr>
          <p:nvPr>
            <p:ph idx="1"/>
          </p:nvPr>
        </p:nvSpPr>
        <p:spPr/>
        <p:txBody>
          <a:bodyPr>
            <a:normAutofit fontScale="92500" lnSpcReduction="10000"/>
          </a:bodyPr>
          <a:lstStyle/>
          <a:p>
            <a:pPr marL="228600" lvl="1">
              <a:lnSpc>
                <a:spcPct val="110000"/>
              </a:lnSpc>
              <a:spcBef>
                <a:spcPts val="1000"/>
              </a:spcBef>
            </a:pPr>
            <a:r>
              <a:rPr lang="ja-JP" altLang="en-US" sz="2200" dirty="0">
                <a:latin typeface="+mn-ea"/>
              </a:rPr>
              <a:t>回互的な連関の場合に重要なことは、一つには、本質的に</a:t>
            </a:r>
            <a:r>
              <a:rPr lang="en-US" altLang="ja-JP" sz="2200" dirty="0">
                <a:latin typeface="+mn-ea"/>
              </a:rPr>
              <a:t>A</a:t>
            </a:r>
            <a:r>
              <a:rPr lang="ja-JP" altLang="en-US" sz="2200" dirty="0">
                <a:latin typeface="+mn-ea"/>
              </a:rPr>
              <a:t>に属する</a:t>
            </a:r>
            <a:r>
              <a:rPr lang="ja-JP" altLang="en-US" sz="2200" dirty="0">
                <a:solidFill>
                  <a:srgbClr val="0070C0"/>
                </a:solidFill>
                <a:latin typeface="+mn-ea"/>
              </a:rPr>
              <a:t>もの</a:t>
            </a:r>
            <a:r>
              <a:rPr lang="ja-JP" altLang="en-US" sz="2200" dirty="0">
                <a:latin typeface="+mn-ea"/>
              </a:rPr>
              <a:t>が</a:t>
            </a:r>
            <a:r>
              <a:rPr lang="en-US" altLang="ja-JP" sz="2200" dirty="0">
                <a:latin typeface="+mn-ea"/>
              </a:rPr>
              <a:t>B</a:t>
            </a:r>
            <a:r>
              <a:rPr lang="ja-JP" altLang="en-US" sz="2200" dirty="0">
                <a:latin typeface="+mn-ea"/>
              </a:rPr>
              <a:t>のうちへ</a:t>
            </a:r>
            <a:r>
              <a:rPr lang="ja-JP" altLang="en-US" sz="2200" dirty="0">
                <a:solidFill>
                  <a:srgbClr val="0070C0"/>
                </a:solidFill>
                <a:latin typeface="+mn-ea"/>
              </a:rPr>
              <a:t>自らをうつす（映す、移す）</a:t>
            </a:r>
            <a:r>
              <a:rPr lang="ja-JP" altLang="en-US" sz="2200" dirty="0">
                <a:latin typeface="+mn-ea"/>
              </a:rPr>
              <a:t>とか</a:t>
            </a:r>
            <a:r>
              <a:rPr lang="ja-JP" altLang="en-US" sz="2200" dirty="0">
                <a:solidFill>
                  <a:srgbClr val="0070C0"/>
                </a:solidFill>
                <a:latin typeface="+mn-ea"/>
              </a:rPr>
              <a:t>投射する</a:t>
            </a:r>
            <a:r>
              <a:rPr lang="ja-JP" altLang="en-US" sz="2200" dirty="0">
                <a:latin typeface="+mn-ea"/>
              </a:rPr>
              <a:t>とかして</a:t>
            </a:r>
            <a:r>
              <a:rPr lang="ja-JP" altLang="en-US" sz="2200" dirty="0">
                <a:solidFill>
                  <a:srgbClr val="0070C0"/>
                </a:solidFill>
                <a:latin typeface="+mn-ea"/>
              </a:rPr>
              <a:t>現象する</a:t>
            </a:r>
            <a:r>
              <a:rPr lang="ja-JP" altLang="en-US" sz="2200" dirty="0">
                <a:latin typeface="+mn-ea"/>
              </a:rPr>
              <a:t>時、それが</a:t>
            </a:r>
            <a:r>
              <a:rPr lang="en-US" altLang="ja-JP" sz="2200" dirty="0">
                <a:latin typeface="+mn-ea"/>
              </a:rPr>
              <a:t>B</a:t>
            </a:r>
            <a:r>
              <a:rPr lang="ja-JP" altLang="en-US" sz="2200" dirty="0">
                <a:latin typeface="+mn-ea"/>
              </a:rPr>
              <a:t>のうちで</a:t>
            </a:r>
            <a:r>
              <a:rPr lang="en-US" altLang="ja-JP" sz="2200" dirty="0">
                <a:latin typeface="+mn-ea"/>
              </a:rPr>
              <a:t>A</a:t>
            </a:r>
            <a:r>
              <a:rPr lang="ja-JP" altLang="en-US" sz="2200" dirty="0">
                <a:latin typeface="+mn-ea"/>
              </a:rPr>
              <a:t>として</a:t>
            </a:r>
            <a:r>
              <a:rPr lang="ja-JP" altLang="en-US" sz="2200" dirty="0">
                <a:solidFill>
                  <a:srgbClr val="0070C0"/>
                </a:solidFill>
                <a:latin typeface="+mn-ea"/>
              </a:rPr>
              <a:t>現象する</a:t>
            </a:r>
            <a:r>
              <a:rPr lang="ja-JP" altLang="en-US" sz="2200" dirty="0">
                <a:latin typeface="+mn-ea"/>
              </a:rPr>
              <a:t>のではなく</a:t>
            </a:r>
            <a:r>
              <a:rPr lang="en-US" altLang="ja-JP" sz="2200" dirty="0">
                <a:latin typeface="+mn-ea"/>
              </a:rPr>
              <a:t>B</a:t>
            </a:r>
            <a:r>
              <a:rPr lang="ja-JP" altLang="en-US" sz="2200" dirty="0">
                <a:latin typeface="+mn-ea"/>
              </a:rPr>
              <a:t>の一部として</a:t>
            </a:r>
            <a:r>
              <a:rPr lang="ja-JP" altLang="en-US" sz="2200" dirty="0">
                <a:solidFill>
                  <a:srgbClr val="0070C0"/>
                </a:solidFill>
                <a:latin typeface="+mn-ea"/>
              </a:rPr>
              <a:t>現象する</a:t>
            </a:r>
            <a:r>
              <a:rPr lang="ja-JP" altLang="en-US" sz="2200" dirty="0">
                <a:latin typeface="+mn-ea"/>
              </a:rPr>
              <a:t>という点である。言い方を換えれば、</a:t>
            </a:r>
            <a:r>
              <a:rPr lang="en-US" altLang="ja-JP" sz="2200" dirty="0">
                <a:latin typeface="+mn-ea"/>
              </a:rPr>
              <a:t>A</a:t>
            </a:r>
            <a:r>
              <a:rPr lang="ja-JP" altLang="en-US" sz="2200" dirty="0">
                <a:latin typeface="+mn-ea"/>
              </a:rPr>
              <a:t>「</a:t>
            </a:r>
            <a:r>
              <a:rPr lang="ja-JP" altLang="en-US" sz="2200" dirty="0">
                <a:solidFill>
                  <a:srgbClr val="0070C0"/>
                </a:solidFill>
                <a:latin typeface="+mn-ea"/>
              </a:rPr>
              <a:t>体</a:t>
            </a:r>
            <a:r>
              <a:rPr lang="ja-JP" altLang="en-US" sz="2200" dirty="0">
                <a:latin typeface="+mn-ea"/>
              </a:rPr>
              <a:t>」が</a:t>
            </a:r>
            <a:r>
              <a:rPr lang="en-US" altLang="ja-JP" sz="2200" dirty="0">
                <a:latin typeface="+mn-ea"/>
              </a:rPr>
              <a:t>B</a:t>
            </a:r>
            <a:r>
              <a:rPr lang="ja-JP" altLang="en-US" sz="2200" dirty="0">
                <a:latin typeface="+mn-ea"/>
              </a:rPr>
              <a:t>「</a:t>
            </a:r>
            <a:r>
              <a:rPr lang="ja-JP" altLang="en-US" sz="2200" dirty="0">
                <a:solidFill>
                  <a:srgbClr val="0070C0"/>
                </a:solidFill>
                <a:latin typeface="+mn-ea"/>
              </a:rPr>
              <a:t>体</a:t>
            </a:r>
            <a:r>
              <a:rPr lang="ja-JP" altLang="en-US" sz="2200" dirty="0">
                <a:latin typeface="+mn-ea"/>
              </a:rPr>
              <a:t>」へ自らを伝達する時、それは</a:t>
            </a:r>
            <a:r>
              <a:rPr lang="en-US" altLang="ja-JP" sz="2200" dirty="0">
                <a:latin typeface="+mn-ea"/>
              </a:rPr>
              <a:t>A</a:t>
            </a:r>
            <a:r>
              <a:rPr lang="ja-JP" altLang="en-US" sz="2200" dirty="0">
                <a:latin typeface="+mn-ea"/>
              </a:rPr>
              <a:t>「</a:t>
            </a:r>
            <a:r>
              <a:rPr lang="ja-JP" altLang="en-US" sz="2200" dirty="0">
                <a:solidFill>
                  <a:srgbClr val="0070C0"/>
                </a:solidFill>
                <a:latin typeface="+mn-ea"/>
              </a:rPr>
              <a:t>相</a:t>
            </a:r>
            <a:r>
              <a:rPr lang="ja-JP" altLang="en-US" sz="2200" dirty="0">
                <a:latin typeface="+mn-ea"/>
              </a:rPr>
              <a:t>」においてではなく</a:t>
            </a:r>
            <a:r>
              <a:rPr lang="en-US" altLang="ja-JP" sz="2200" dirty="0">
                <a:latin typeface="+mn-ea"/>
              </a:rPr>
              <a:t>B</a:t>
            </a:r>
            <a:r>
              <a:rPr lang="ja-JP" altLang="en-US" sz="2200" dirty="0">
                <a:latin typeface="+mn-ea"/>
              </a:rPr>
              <a:t>「</a:t>
            </a:r>
            <a:r>
              <a:rPr lang="ja-JP" altLang="en-US" sz="2200" dirty="0">
                <a:solidFill>
                  <a:srgbClr val="0070C0"/>
                </a:solidFill>
                <a:latin typeface="+mn-ea"/>
              </a:rPr>
              <a:t>相</a:t>
            </a:r>
            <a:r>
              <a:rPr lang="ja-JP" altLang="en-US" sz="2200" dirty="0">
                <a:latin typeface="+mn-ea"/>
              </a:rPr>
              <a:t>」で</a:t>
            </a:r>
            <a:r>
              <a:rPr lang="ja-JP" altLang="en-US" sz="2200" dirty="0">
                <a:solidFill>
                  <a:srgbClr val="0070C0"/>
                </a:solidFill>
                <a:latin typeface="+mn-ea"/>
              </a:rPr>
              <a:t>伝達</a:t>
            </a:r>
            <a:r>
              <a:rPr lang="ja-JP" altLang="en-US" sz="2200" dirty="0">
                <a:latin typeface="+mn-ea"/>
              </a:rPr>
              <a:t>される。</a:t>
            </a:r>
            <a:r>
              <a:rPr lang="en-US" altLang="ja-JP" sz="2200" dirty="0">
                <a:latin typeface="+mn-ea"/>
              </a:rPr>
              <a:t>A</a:t>
            </a:r>
            <a:r>
              <a:rPr lang="ja-JP" altLang="en-US" sz="2200" dirty="0">
                <a:latin typeface="+mn-ea"/>
              </a:rPr>
              <a:t>は自らを</a:t>
            </a:r>
            <a:r>
              <a:rPr lang="en-US" altLang="ja-JP" sz="2200" dirty="0">
                <a:latin typeface="+mn-ea"/>
              </a:rPr>
              <a:t>B</a:t>
            </a:r>
            <a:r>
              <a:rPr lang="ja-JP" altLang="en-US" sz="2200" dirty="0">
                <a:latin typeface="+mn-ea"/>
              </a:rPr>
              <a:t>へ</a:t>
            </a:r>
            <a:r>
              <a:rPr lang="en-US" altLang="ja-JP" sz="2200" dirty="0">
                <a:latin typeface="+mn-ea"/>
              </a:rPr>
              <a:t>B</a:t>
            </a:r>
            <a:r>
              <a:rPr lang="ja-JP" altLang="en-US" sz="2200" dirty="0">
                <a:solidFill>
                  <a:srgbClr val="0070C0"/>
                </a:solidFill>
                <a:latin typeface="+mn-ea"/>
              </a:rPr>
              <a:t>相</a:t>
            </a:r>
            <a:r>
              <a:rPr lang="ja-JP" altLang="en-US" sz="2200" dirty="0">
                <a:latin typeface="+mn-ea"/>
              </a:rPr>
              <a:t>で</a:t>
            </a:r>
            <a:r>
              <a:rPr lang="ja-JP" altLang="en-US" sz="2200" dirty="0">
                <a:solidFill>
                  <a:srgbClr val="0070C0"/>
                </a:solidFill>
                <a:latin typeface="+mn-ea"/>
              </a:rPr>
              <a:t>分与</a:t>
            </a:r>
            <a:r>
              <a:rPr lang="en-US" altLang="ja-JP" sz="2200" dirty="0">
                <a:solidFill>
                  <a:srgbClr val="0070C0"/>
                </a:solidFill>
                <a:latin typeface="+mn-ea"/>
              </a:rPr>
              <a:t>(</a:t>
            </a:r>
            <a:r>
              <a:rPr lang="en-US" altLang="ja-JP" sz="2200" dirty="0" err="1">
                <a:solidFill>
                  <a:srgbClr val="0070C0"/>
                </a:solidFill>
                <a:latin typeface="+mn-ea"/>
              </a:rPr>
              <a:t>mitteilen</a:t>
            </a:r>
            <a:r>
              <a:rPr lang="en-US" altLang="ja-JP" sz="2200" dirty="0">
                <a:solidFill>
                  <a:srgbClr val="0070C0"/>
                </a:solidFill>
                <a:latin typeface="+mn-ea"/>
              </a:rPr>
              <a:t>)</a:t>
            </a:r>
            <a:r>
              <a:rPr lang="ja-JP" altLang="en-US" sz="2200" dirty="0">
                <a:latin typeface="+mn-ea"/>
              </a:rPr>
              <a:t>し、</a:t>
            </a:r>
            <a:r>
              <a:rPr lang="en-US" altLang="ja-JP" sz="2200" dirty="0">
                <a:latin typeface="+mn-ea"/>
              </a:rPr>
              <a:t>B</a:t>
            </a:r>
            <a:r>
              <a:rPr lang="ja-JP" altLang="en-US" sz="2200" dirty="0">
                <a:latin typeface="+mn-ea"/>
              </a:rPr>
              <a:t>も</a:t>
            </a:r>
            <a:r>
              <a:rPr lang="en-US" altLang="ja-JP" sz="2200" dirty="0">
                <a:latin typeface="+mn-ea"/>
              </a:rPr>
              <a:t>A</a:t>
            </a:r>
            <a:r>
              <a:rPr lang="ja-JP" altLang="en-US" sz="2200" dirty="0">
                <a:latin typeface="+mn-ea"/>
              </a:rPr>
              <a:t>からそれを</a:t>
            </a:r>
            <a:r>
              <a:rPr lang="en-US" altLang="ja-JP" sz="2200" dirty="0">
                <a:latin typeface="+mn-ea"/>
              </a:rPr>
              <a:t>B</a:t>
            </a:r>
            <a:r>
              <a:rPr lang="ja-JP" altLang="en-US" sz="2200" dirty="0">
                <a:solidFill>
                  <a:srgbClr val="0070C0"/>
                </a:solidFill>
                <a:latin typeface="+mn-ea"/>
              </a:rPr>
              <a:t>相</a:t>
            </a:r>
            <a:r>
              <a:rPr lang="ja-JP" altLang="en-US" sz="2200" dirty="0">
                <a:latin typeface="+mn-ea"/>
              </a:rPr>
              <a:t>で</a:t>
            </a:r>
            <a:r>
              <a:rPr lang="ja-JP" altLang="en-US" sz="2200" dirty="0">
                <a:solidFill>
                  <a:srgbClr val="0070C0"/>
                </a:solidFill>
                <a:latin typeface="+mn-ea"/>
              </a:rPr>
              <a:t>分有</a:t>
            </a:r>
            <a:r>
              <a:rPr lang="en-US" altLang="ja-JP" sz="2200" dirty="0">
                <a:solidFill>
                  <a:srgbClr val="0070C0"/>
                </a:solidFill>
                <a:latin typeface="+mn-ea"/>
              </a:rPr>
              <a:t>(</a:t>
            </a:r>
            <a:r>
              <a:rPr lang="en-US" altLang="ja-JP" sz="2200" dirty="0" err="1">
                <a:solidFill>
                  <a:srgbClr val="0070C0"/>
                </a:solidFill>
                <a:latin typeface="+mn-ea"/>
              </a:rPr>
              <a:t>teilhaben</a:t>
            </a:r>
            <a:r>
              <a:rPr lang="en-US" altLang="ja-JP" sz="2200" dirty="0">
                <a:solidFill>
                  <a:srgbClr val="0070C0"/>
                </a:solidFill>
                <a:latin typeface="+mn-ea"/>
              </a:rPr>
              <a:t>)</a:t>
            </a:r>
            <a:r>
              <a:rPr lang="ja-JP" altLang="en-US" sz="2200" dirty="0">
                <a:latin typeface="+mn-ea"/>
              </a:rPr>
              <a:t>する。これが</a:t>
            </a:r>
            <a:r>
              <a:rPr lang="en-US" altLang="ja-JP" sz="2200" dirty="0">
                <a:latin typeface="+mn-ea"/>
              </a:rPr>
              <a:t>B</a:t>
            </a:r>
            <a:r>
              <a:rPr lang="ja-JP" altLang="en-US" sz="2200" dirty="0" err="1">
                <a:latin typeface="+mn-ea"/>
              </a:rPr>
              <a:t>への</a:t>
            </a:r>
            <a:r>
              <a:rPr lang="ja-JP" altLang="en-US" sz="2200" dirty="0">
                <a:solidFill>
                  <a:srgbClr val="0070C0"/>
                </a:solidFill>
                <a:latin typeface="+mn-ea"/>
              </a:rPr>
              <a:t>自己伝達</a:t>
            </a:r>
            <a:r>
              <a:rPr lang="ja-JP" altLang="en-US" sz="2200" dirty="0">
                <a:latin typeface="+mn-ea"/>
              </a:rPr>
              <a:t>という</a:t>
            </a:r>
            <a:r>
              <a:rPr lang="en-US" altLang="ja-JP" sz="2200" dirty="0">
                <a:latin typeface="+mn-ea"/>
              </a:rPr>
              <a:t>A</a:t>
            </a:r>
            <a:r>
              <a:rPr lang="ja-JP" altLang="en-US" sz="2200" dirty="0">
                <a:latin typeface="+mn-ea"/>
              </a:rPr>
              <a:t>の「</a:t>
            </a:r>
            <a:r>
              <a:rPr lang="ja-JP" altLang="en-US" sz="2200" dirty="0">
                <a:solidFill>
                  <a:srgbClr val="0070C0"/>
                </a:solidFill>
                <a:latin typeface="+mn-ea"/>
              </a:rPr>
              <a:t>用</a:t>
            </a:r>
            <a:r>
              <a:rPr lang="ja-JP" altLang="en-US" sz="2200" dirty="0">
                <a:latin typeface="+mn-ea"/>
              </a:rPr>
              <a:t>」である。</a:t>
            </a:r>
            <a:endParaRPr lang="en-US" altLang="ja-JP" sz="2200" dirty="0">
              <a:latin typeface="+mn-ea"/>
            </a:endParaRPr>
          </a:p>
          <a:p>
            <a:pPr marL="228600" lvl="1">
              <a:lnSpc>
                <a:spcPct val="110000"/>
              </a:lnSpc>
              <a:spcBef>
                <a:spcPts val="1000"/>
              </a:spcBef>
            </a:pPr>
            <a:r>
              <a:rPr lang="ja-JP" altLang="en-US" sz="2200" dirty="0">
                <a:latin typeface="+mn-ea"/>
              </a:rPr>
              <a:t>回互的な連関の場合に重要なことは、一つには、本質的に</a:t>
            </a:r>
            <a:r>
              <a:rPr lang="en-US" altLang="ja-JP" sz="2200" dirty="0">
                <a:latin typeface="+mn-ea"/>
              </a:rPr>
              <a:t>A</a:t>
            </a:r>
            <a:r>
              <a:rPr lang="ja-JP" altLang="en-US" sz="2200" dirty="0">
                <a:latin typeface="+mn-ea"/>
              </a:rPr>
              <a:t>に属する</a:t>
            </a:r>
            <a:r>
              <a:rPr lang="ja-JP" altLang="en-US" sz="2200" dirty="0">
                <a:solidFill>
                  <a:srgbClr val="0070C0"/>
                </a:solidFill>
                <a:latin typeface="+mn-ea"/>
              </a:rPr>
              <a:t>ファイル</a:t>
            </a:r>
            <a:r>
              <a:rPr lang="ja-JP" altLang="en-US" sz="2200" dirty="0">
                <a:latin typeface="+mn-ea"/>
              </a:rPr>
              <a:t>が</a:t>
            </a:r>
            <a:r>
              <a:rPr lang="en-US" altLang="ja-JP" sz="2200" dirty="0">
                <a:latin typeface="+mn-ea"/>
              </a:rPr>
              <a:t>B</a:t>
            </a:r>
            <a:r>
              <a:rPr lang="ja-JP" altLang="en-US" sz="2200" dirty="0">
                <a:latin typeface="+mn-ea"/>
              </a:rPr>
              <a:t>のうちへ</a:t>
            </a:r>
            <a:r>
              <a:rPr lang="ja-JP" altLang="en-US" sz="2200" dirty="0">
                <a:solidFill>
                  <a:srgbClr val="0070C0"/>
                </a:solidFill>
                <a:latin typeface="+mn-ea"/>
              </a:rPr>
              <a:t>フォルダ共有</a:t>
            </a:r>
            <a:r>
              <a:rPr lang="ja-JP" altLang="en-US" sz="2200" dirty="0">
                <a:latin typeface="+mn-ea"/>
              </a:rPr>
              <a:t>とか</a:t>
            </a:r>
            <a:r>
              <a:rPr lang="ja-JP" altLang="en-US" sz="2200" dirty="0">
                <a:solidFill>
                  <a:srgbClr val="0070C0"/>
                </a:solidFill>
                <a:latin typeface="+mn-ea"/>
              </a:rPr>
              <a:t>リンク</a:t>
            </a:r>
            <a:r>
              <a:rPr lang="ja-JP" altLang="en-US" sz="2200" dirty="0">
                <a:latin typeface="+mn-ea"/>
              </a:rPr>
              <a:t>とかして</a:t>
            </a:r>
            <a:r>
              <a:rPr lang="ja-JP" altLang="en-US" sz="2200" dirty="0">
                <a:solidFill>
                  <a:srgbClr val="0070C0"/>
                </a:solidFill>
                <a:latin typeface="+mn-ea"/>
              </a:rPr>
              <a:t>参照可能にされている</a:t>
            </a:r>
            <a:r>
              <a:rPr lang="ja-JP" altLang="en-US" sz="2200" dirty="0">
                <a:latin typeface="+mn-ea"/>
              </a:rPr>
              <a:t>時、それが</a:t>
            </a:r>
            <a:r>
              <a:rPr lang="en-US" altLang="ja-JP" sz="2200" dirty="0">
                <a:latin typeface="+mn-ea"/>
              </a:rPr>
              <a:t>B</a:t>
            </a:r>
            <a:r>
              <a:rPr lang="ja-JP" altLang="en-US" sz="2200" dirty="0">
                <a:latin typeface="+mn-ea"/>
              </a:rPr>
              <a:t>のうちで</a:t>
            </a:r>
            <a:r>
              <a:rPr lang="ja-JP" altLang="en-US" sz="2200" dirty="0">
                <a:solidFill>
                  <a:srgbClr val="C00000"/>
                </a:solidFill>
                <a:latin typeface="+mn-ea"/>
              </a:rPr>
              <a:t>別の</a:t>
            </a:r>
            <a:r>
              <a:rPr lang="en-US" altLang="ja-JP" sz="2200" dirty="0">
                <a:solidFill>
                  <a:srgbClr val="C00000"/>
                </a:solidFill>
                <a:latin typeface="+mn-ea"/>
              </a:rPr>
              <a:t>PC</a:t>
            </a:r>
            <a:r>
              <a:rPr lang="ja-JP" altLang="en-US" sz="2200" dirty="0">
                <a:solidFill>
                  <a:srgbClr val="C00000"/>
                </a:solidFill>
                <a:latin typeface="+mn-ea"/>
              </a:rPr>
              <a:t> </a:t>
            </a:r>
            <a:r>
              <a:rPr lang="en-US" altLang="ja-JP" sz="2200" dirty="0">
                <a:latin typeface="+mn-ea"/>
              </a:rPr>
              <a:t>A</a:t>
            </a:r>
            <a:r>
              <a:rPr lang="ja-JP" altLang="en-US" sz="2200" dirty="0">
                <a:solidFill>
                  <a:srgbClr val="C00000"/>
                </a:solidFill>
                <a:latin typeface="+mn-ea"/>
              </a:rPr>
              <a:t>に属するファイル</a:t>
            </a:r>
            <a:r>
              <a:rPr lang="ja-JP" altLang="en-US" sz="2200" dirty="0">
                <a:latin typeface="+mn-ea"/>
              </a:rPr>
              <a:t>として</a:t>
            </a:r>
            <a:r>
              <a:rPr lang="ja-JP" altLang="en-US" sz="2200" dirty="0">
                <a:solidFill>
                  <a:srgbClr val="0070C0"/>
                </a:solidFill>
                <a:latin typeface="+mn-ea"/>
              </a:rPr>
              <a:t>参照可能な</a:t>
            </a:r>
            <a:r>
              <a:rPr lang="ja-JP" altLang="en-US" sz="2200" dirty="0">
                <a:latin typeface="+mn-ea"/>
              </a:rPr>
              <a:t>のではなく</a:t>
            </a:r>
            <a:r>
              <a:rPr lang="en-US" altLang="ja-JP" sz="2200" dirty="0">
                <a:latin typeface="+mn-ea"/>
              </a:rPr>
              <a:t>B</a:t>
            </a:r>
            <a:r>
              <a:rPr lang="ja-JP" altLang="en-US" sz="2200" dirty="0">
                <a:latin typeface="+mn-ea"/>
              </a:rPr>
              <a:t>の一部として</a:t>
            </a:r>
            <a:r>
              <a:rPr lang="ja-JP" altLang="en-US" sz="2200" dirty="0">
                <a:solidFill>
                  <a:srgbClr val="0070C0"/>
                </a:solidFill>
                <a:latin typeface="+mn-ea"/>
              </a:rPr>
              <a:t>参照可能だ</a:t>
            </a:r>
            <a:r>
              <a:rPr lang="ja-JP" altLang="en-US" sz="2200" dirty="0">
                <a:latin typeface="+mn-ea"/>
              </a:rPr>
              <a:t>という点である。言い方を換えれば、</a:t>
            </a:r>
            <a:r>
              <a:rPr lang="en-US" altLang="ja-JP" sz="2200" dirty="0">
                <a:latin typeface="+mn-ea"/>
              </a:rPr>
              <a:t>A</a:t>
            </a:r>
            <a:r>
              <a:rPr lang="ja-JP" altLang="en-US" sz="2200" dirty="0">
                <a:latin typeface="+mn-ea"/>
              </a:rPr>
              <a:t>「</a:t>
            </a:r>
            <a:r>
              <a:rPr lang="en-US" altLang="ja-JP" sz="2200" dirty="0">
                <a:solidFill>
                  <a:srgbClr val="0070C0"/>
                </a:solidFill>
                <a:latin typeface="+mn-ea"/>
              </a:rPr>
              <a:t>PC</a:t>
            </a:r>
            <a:r>
              <a:rPr lang="ja-JP" altLang="en-US" sz="2200" dirty="0">
                <a:latin typeface="+mn-ea"/>
              </a:rPr>
              <a:t>」が</a:t>
            </a:r>
            <a:r>
              <a:rPr lang="en-US" altLang="ja-JP" sz="2200" dirty="0">
                <a:latin typeface="+mn-ea"/>
              </a:rPr>
              <a:t>B</a:t>
            </a:r>
            <a:r>
              <a:rPr lang="ja-JP" altLang="en-US" sz="2200" dirty="0">
                <a:latin typeface="+mn-ea"/>
              </a:rPr>
              <a:t>「</a:t>
            </a:r>
            <a:r>
              <a:rPr lang="en-US" altLang="ja-JP" sz="2200" dirty="0">
                <a:solidFill>
                  <a:srgbClr val="0070C0"/>
                </a:solidFill>
                <a:latin typeface="+mn-ea"/>
              </a:rPr>
              <a:t>PC</a:t>
            </a:r>
            <a:r>
              <a:rPr lang="ja-JP" altLang="en-US" sz="2200" dirty="0">
                <a:latin typeface="+mn-ea"/>
              </a:rPr>
              <a:t>」へ自ら</a:t>
            </a:r>
            <a:r>
              <a:rPr lang="ja-JP" altLang="en-US" sz="2200" dirty="0">
                <a:solidFill>
                  <a:srgbClr val="0070C0"/>
                </a:solidFill>
                <a:latin typeface="+mn-ea"/>
              </a:rPr>
              <a:t>のファイル</a:t>
            </a:r>
            <a:r>
              <a:rPr lang="ja-JP" altLang="en-US" sz="2200" dirty="0">
                <a:latin typeface="+mn-ea"/>
              </a:rPr>
              <a:t>を</a:t>
            </a:r>
            <a:r>
              <a:rPr lang="ja-JP" altLang="en-US" sz="2200" dirty="0">
                <a:solidFill>
                  <a:srgbClr val="0070C0"/>
                </a:solidFill>
                <a:latin typeface="+mn-ea"/>
              </a:rPr>
              <a:t>公開</a:t>
            </a:r>
            <a:r>
              <a:rPr lang="ja-JP" altLang="en-US" sz="2200" dirty="0">
                <a:latin typeface="+mn-ea"/>
              </a:rPr>
              <a:t>する時、それは</a:t>
            </a:r>
            <a:r>
              <a:rPr lang="en-US" altLang="ja-JP" sz="2200" dirty="0">
                <a:latin typeface="+mn-ea"/>
              </a:rPr>
              <a:t>A</a:t>
            </a:r>
            <a:r>
              <a:rPr lang="ja-JP" altLang="en-US" sz="2200" dirty="0">
                <a:latin typeface="+mn-ea"/>
              </a:rPr>
              <a:t>「</a:t>
            </a:r>
            <a:r>
              <a:rPr lang="ja-JP" altLang="en-US" sz="2200" dirty="0">
                <a:solidFill>
                  <a:srgbClr val="0070C0"/>
                </a:solidFill>
                <a:latin typeface="+mn-ea"/>
              </a:rPr>
              <a:t>のファイルシステム</a:t>
            </a:r>
            <a:r>
              <a:rPr lang="ja-JP" altLang="en-US" sz="2200" dirty="0">
                <a:latin typeface="+mn-ea"/>
              </a:rPr>
              <a:t>」においてではなく</a:t>
            </a:r>
            <a:r>
              <a:rPr lang="en-US" altLang="ja-JP" sz="2200" dirty="0">
                <a:latin typeface="+mn-ea"/>
              </a:rPr>
              <a:t>B</a:t>
            </a:r>
            <a:r>
              <a:rPr lang="ja-JP" altLang="en-US" sz="2200" dirty="0">
                <a:latin typeface="+mn-ea"/>
              </a:rPr>
              <a:t>「</a:t>
            </a:r>
            <a:r>
              <a:rPr lang="ja-JP" altLang="en-US" sz="2200" dirty="0">
                <a:solidFill>
                  <a:srgbClr val="0070C0"/>
                </a:solidFill>
                <a:latin typeface="+mn-ea"/>
              </a:rPr>
              <a:t>のファイルシステム</a:t>
            </a:r>
            <a:r>
              <a:rPr lang="ja-JP" altLang="en-US" sz="2200" dirty="0">
                <a:latin typeface="+mn-ea"/>
              </a:rPr>
              <a:t>」として</a:t>
            </a:r>
            <a:r>
              <a:rPr lang="ja-JP" altLang="en-US" sz="2200" dirty="0">
                <a:solidFill>
                  <a:srgbClr val="0070C0"/>
                </a:solidFill>
                <a:latin typeface="+mn-ea"/>
              </a:rPr>
              <a:t>提供</a:t>
            </a:r>
            <a:r>
              <a:rPr lang="ja-JP" altLang="en-US" sz="2200" dirty="0">
                <a:latin typeface="+mn-ea"/>
              </a:rPr>
              <a:t>される。</a:t>
            </a:r>
            <a:r>
              <a:rPr lang="en-US" altLang="ja-JP" sz="2200" dirty="0">
                <a:latin typeface="+mn-ea"/>
              </a:rPr>
              <a:t>A</a:t>
            </a:r>
            <a:r>
              <a:rPr lang="ja-JP" altLang="en-US" sz="2200" dirty="0">
                <a:latin typeface="+mn-ea"/>
              </a:rPr>
              <a:t>は自らを</a:t>
            </a:r>
            <a:r>
              <a:rPr lang="en-US" altLang="ja-JP" sz="2200" dirty="0">
                <a:latin typeface="+mn-ea"/>
              </a:rPr>
              <a:t>B</a:t>
            </a:r>
            <a:r>
              <a:rPr lang="ja-JP" altLang="en-US" sz="2200" dirty="0">
                <a:latin typeface="+mn-ea"/>
              </a:rPr>
              <a:t>へ</a:t>
            </a:r>
            <a:r>
              <a:rPr lang="en-US" altLang="ja-JP" sz="2200" dirty="0">
                <a:latin typeface="+mn-ea"/>
              </a:rPr>
              <a:t>B</a:t>
            </a:r>
            <a:r>
              <a:rPr lang="ja-JP" altLang="en-US" sz="2200" dirty="0">
                <a:solidFill>
                  <a:srgbClr val="0070C0"/>
                </a:solidFill>
                <a:latin typeface="+mn-ea"/>
              </a:rPr>
              <a:t>のファイルシステム</a:t>
            </a:r>
            <a:r>
              <a:rPr lang="ja-JP" altLang="en-US" sz="2200" dirty="0">
                <a:latin typeface="+mn-ea"/>
              </a:rPr>
              <a:t>で</a:t>
            </a:r>
            <a:r>
              <a:rPr lang="ja-JP" altLang="en-US" sz="2200" dirty="0">
                <a:solidFill>
                  <a:srgbClr val="0070C0"/>
                </a:solidFill>
                <a:latin typeface="+mn-ea"/>
              </a:rPr>
              <a:t>提供</a:t>
            </a:r>
            <a:r>
              <a:rPr lang="ja-JP" altLang="en-US" sz="2200" dirty="0">
                <a:latin typeface="+mn-ea"/>
              </a:rPr>
              <a:t>し、</a:t>
            </a:r>
            <a:r>
              <a:rPr lang="en-US" altLang="ja-JP" sz="2200" dirty="0">
                <a:latin typeface="+mn-ea"/>
              </a:rPr>
              <a:t>B</a:t>
            </a:r>
            <a:r>
              <a:rPr lang="ja-JP" altLang="en-US" sz="2200" dirty="0">
                <a:latin typeface="+mn-ea"/>
              </a:rPr>
              <a:t>も</a:t>
            </a:r>
            <a:r>
              <a:rPr lang="en-US" altLang="ja-JP" sz="2200" dirty="0">
                <a:latin typeface="+mn-ea"/>
              </a:rPr>
              <a:t>A</a:t>
            </a:r>
            <a:r>
              <a:rPr lang="ja-JP" altLang="en-US" sz="2200" dirty="0">
                <a:latin typeface="+mn-ea"/>
              </a:rPr>
              <a:t>からそれを</a:t>
            </a:r>
            <a:r>
              <a:rPr lang="en-US" altLang="ja-JP" sz="2200" dirty="0">
                <a:latin typeface="+mn-ea"/>
              </a:rPr>
              <a:t>B</a:t>
            </a:r>
            <a:r>
              <a:rPr lang="ja-JP" altLang="en-US" sz="2200" dirty="0">
                <a:solidFill>
                  <a:srgbClr val="0070C0"/>
                </a:solidFill>
                <a:latin typeface="+mn-ea"/>
              </a:rPr>
              <a:t>のファイルシステム</a:t>
            </a:r>
            <a:r>
              <a:rPr lang="ja-JP" altLang="en-US" sz="2200" dirty="0">
                <a:latin typeface="+mn-ea"/>
              </a:rPr>
              <a:t>で</a:t>
            </a:r>
            <a:r>
              <a:rPr lang="ja-JP" altLang="en-US" sz="2200" dirty="0">
                <a:solidFill>
                  <a:srgbClr val="0070C0"/>
                </a:solidFill>
                <a:latin typeface="+mn-ea"/>
              </a:rPr>
              <a:t>共有</a:t>
            </a:r>
            <a:r>
              <a:rPr lang="ja-JP" altLang="en-US" sz="2200" dirty="0">
                <a:latin typeface="+mn-ea"/>
              </a:rPr>
              <a:t>する。これが</a:t>
            </a:r>
            <a:r>
              <a:rPr lang="en-US" altLang="ja-JP" sz="2200" dirty="0">
                <a:latin typeface="+mn-ea"/>
              </a:rPr>
              <a:t>B</a:t>
            </a:r>
            <a:r>
              <a:rPr lang="ja-JP" altLang="en-US" sz="2200" dirty="0" err="1">
                <a:latin typeface="+mn-ea"/>
              </a:rPr>
              <a:t>への</a:t>
            </a:r>
            <a:r>
              <a:rPr lang="ja-JP" altLang="en-US" sz="2200" dirty="0">
                <a:solidFill>
                  <a:srgbClr val="0070C0"/>
                </a:solidFill>
                <a:latin typeface="+mn-ea"/>
              </a:rPr>
              <a:t>フォルダ公開</a:t>
            </a:r>
            <a:r>
              <a:rPr lang="ja-JP" altLang="en-US" sz="2200" dirty="0">
                <a:latin typeface="+mn-ea"/>
              </a:rPr>
              <a:t>という</a:t>
            </a:r>
            <a:r>
              <a:rPr lang="en-US" altLang="ja-JP" sz="2200" dirty="0">
                <a:latin typeface="+mn-ea"/>
              </a:rPr>
              <a:t>A</a:t>
            </a:r>
            <a:r>
              <a:rPr lang="ja-JP" altLang="en-US" sz="2200" dirty="0">
                <a:latin typeface="+mn-ea"/>
              </a:rPr>
              <a:t>の「</a:t>
            </a:r>
            <a:r>
              <a:rPr lang="ja-JP" altLang="en-US" sz="2200" dirty="0">
                <a:solidFill>
                  <a:srgbClr val="0070C0"/>
                </a:solidFill>
                <a:latin typeface="+mn-ea"/>
              </a:rPr>
              <a:t>機能</a:t>
            </a:r>
            <a:r>
              <a:rPr lang="ja-JP" altLang="en-US" sz="2200" dirty="0">
                <a:latin typeface="+mn-ea"/>
              </a:rPr>
              <a:t>」である。</a:t>
            </a:r>
            <a:endParaRPr lang="en-US" altLang="ja-JP" sz="2200" dirty="0">
              <a:latin typeface="+mn-ea"/>
            </a:endParaRPr>
          </a:p>
          <a:p>
            <a:endParaRPr kumimoji="1" lang="ja-JP" altLang="en-US" dirty="0"/>
          </a:p>
        </p:txBody>
      </p:sp>
      <p:sp>
        <p:nvSpPr>
          <p:cNvPr id="4" name="テキスト ボックス 3"/>
          <p:cNvSpPr txBox="1"/>
          <p:nvPr/>
        </p:nvSpPr>
        <p:spPr>
          <a:xfrm>
            <a:off x="990599" y="554038"/>
            <a:ext cx="2085976" cy="923330"/>
          </a:xfrm>
          <a:prstGeom prst="rect">
            <a:avLst/>
          </a:prstGeom>
          <a:noFill/>
        </p:spPr>
        <p:txBody>
          <a:bodyPr wrap="square" rtlCol="0">
            <a:spAutoFit/>
          </a:bodyPr>
          <a:lstStyle/>
          <a:p>
            <a:r>
              <a:rPr kumimoji="1" lang="ja-JP" altLang="en-US" sz="5400" dirty="0"/>
              <a:t>比較</a:t>
            </a:r>
          </a:p>
        </p:txBody>
      </p:sp>
      <p:sp>
        <p:nvSpPr>
          <p:cNvPr id="5" name="スライド番号プレースホルダー 4">
            <a:extLst>
              <a:ext uri="{FF2B5EF4-FFF2-40B4-BE49-F238E27FC236}">
                <a16:creationId xmlns:a16="http://schemas.microsoft.com/office/drawing/2014/main" id="{BB682765-A5F0-4999-B621-DEE1CD362AF1}"/>
              </a:ext>
            </a:extLst>
          </p:cNvPr>
          <p:cNvSpPr>
            <a:spLocks noGrp="1"/>
          </p:cNvSpPr>
          <p:nvPr>
            <p:ph type="sldNum" sz="quarter" idx="12"/>
          </p:nvPr>
        </p:nvSpPr>
        <p:spPr/>
        <p:txBody>
          <a:bodyPr/>
          <a:lstStyle/>
          <a:p>
            <a:fld id="{92B5D991-C7B6-4805-8A60-E4C1B9C58E79}" type="slidenum">
              <a:rPr kumimoji="1" lang="ja-JP" altLang="en-US" smtClean="0"/>
              <a:t>23</a:t>
            </a:fld>
            <a:endParaRPr kumimoji="1" lang="ja-JP" altLang="en-US" dirty="0"/>
          </a:p>
        </p:txBody>
      </p:sp>
      <p:sp>
        <p:nvSpPr>
          <p:cNvPr id="6" name="フッター プレースホルダー 5">
            <a:extLst>
              <a:ext uri="{FF2B5EF4-FFF2-40B4-BE49-F238E27FC236}">
                <a16:creationId xmlns:a16="http://schemas.microsoft.com/office/drawing/2014/main" id="{4DF2F15B-05A9-453F-9874-ACE7CA3CDCEE}"/>
              </a:ext>
            </a:extLst>
          </p:cNvPr>
          <p:cNvSpPr>
            <a:spLocks noGrp="1"/>
          </p:cNvSpPr>
          <p:nvPr>
            <p:ph type="ftr" sz="quarter" idx="11"/>
          </p:nvPr>
        </p:nvSpPr>
        <p:spPr/>
        <p:txBody>
          <a:bodyPr/>
          <a:lstStyle/>
          <a:p>
            <a:r>
              <a:rPr kumimoji="1" lang="ja-JP" altLang="en-US" sz="1600" b="1" dirty="0">
                <a:solidFill>
                  <a:schemeClr val="tx1"/>
                </a:solidFill>
              </a:rPr>
              <a:t>社会情報学会</a:t>
            </a:r>
            <a:r>
              <a:rPr kumimoji="1" lang="en-US" altLang="ja-JP" sz="1600" b="1" dirty="0">
                <a:solidFill>
                  <a:schemeClr val="tx1"/>
                </a:solidFill>
              </a:rPr>
              <a:t>2014</a:t>
            </a:r>
            <a:r>
              <a:rPr kumimoji="1" lang="ja-JP" altLang="en-US" sz="1600" b="1" dirty="0">
                <a:solidFill>
                  <a:schemeClr val="tx1"/>
                </a:solidFill>
              </a:rPr>
              <a:t>基調講演スライドから</a:t>
            </a:r>
          </a:p>
        </p:txBody>
      </p:sp>
      <p:pic>
        <p:nvPicPr>
          <p:cNvPr id="7" name="オーディオ 6">
            <a:hlinkClick r:id="" action="ppaction://media"/>
            <a:extLst>
              <a:ext uri="{FF2B5EF4-FFF2-40B4-BE49-F238E27FC236}">
                <a16:creationId xmlns:a16="http://schemas.microsoft.com/office/drawing/2014/main" id="{C77D551E-C49E-442C-81DB-FCA6E95D89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85253163"/>
      </p:ext>
    </p:extLst>
  </p:cSld>
  <p:clrMapOvr>
    <a:masterClrMapping/>
  </p:clrMapOvr>
  <mc:AlternateContent xmlns:mc="http://schemas.openxmlformats.org/markup-compatibility/2006" xmlns:p14="http://schemas.microsoft.com/office/powerpoint/2010/main">
    <mc:Choice Requires="p14">
      <p:transition spd="slow" p14:dur="2000" advTm="93284"/>
    </mc:Choice>
    <mc:Fallback xmlns="">
      <p:transition spd="slow" advTm="93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EB066-EE44-4376-B188-151ECD131D70}"/>
              </a:ext>
            </a:extLst>
          </p:cNvPr>
          <p:cNvSpPr>
            <a:spLocks noGrp="1"/>
          </p:cNvSpPr>
          <p:nvPr>
            <p:ph type="title"/>
          </p:nvPr>
        </p:nvSpPr>
        <p:spPr/>
        <p:txBody>
          <a:bodyPr>
            <a:normAutofit/>
          </a:bodyPr>
          <a:lstStyle/>
          <a:p>
            <a:pPr algn="l"/>
            <a:r>
              <a:rPr lang="en-US" altLang="ja-JP" sz="3600" b="0" i="0" dirty="0">
                <a:solidFill>
                  <a:srgbClr val="0F1111"/>
                </a:solidFill>
                <a:effectLst/>
                <a:latin typeface="Hiragino Kaku Gothic ProN"/>
              </a:rPr>
              <a:t>IT</a:t>
            </a:r>
            <a:r>
              <a:rPr lang="ja-JP" altLang="en-US" sz="3600" b="0" i="0" dirty="0">
                <a:solidFill>
                  <a:srgbClr val="0F1111"/>
                </a:solidFill>
                <a:effectLst/>
                <a:latin typeface="Hiragino Kaku Gothic ProN"/>
              </a:rPr>
              <a:t>エンジニアもただちに理解</a:t>
            </a:r>
            <a:endParaRPr lang="en-US" altLang="ja-JP" sz="3600" b="0" i="0" dirty="0">
              <a:solidFill>
                <a:srgbClr val="0F1111"/>
              </a:solidFill>
              <a:effectLst/>
              <a:latin typeface="Hiragino Kaku Gothic ProN"/>
            </a:endParaRPr>
          </a:p>
        </p:txBody>
      </p:sp>
      <p:sp>
        <p:nvSpPr>
          <p:cNvPr id="3" name="コンテンツ プレースホルダー 2">
            <a:extLst>
              <a:ext uri="{FF2B5EF4-FFF2-40B4-BE49-F238E27FC236}">
                <a16:creationId xmlns:a16="http://schemas.microsoft.com/office/drawing/2014/main" id="{42CEC437-4A10-45FE-B734-9F08297763CC}"/>
              </a:ext>
            </a:extLst>
          </p:cNvPr>
          <p:cNvSpPr>
            <a:spLocks noGrp="1"/>
          </p:cNvSpPr>
          <p:nvPr>
            <p:ph idx="1"/>
          </p:nvPr>
        </p:nvSpPr>
        <p:spPr/>
        <p:txBody>
          <a:bodyPr>
            <a:normAutofit/>
          </a:bodyPr>
          <a:lstStyle/>
          <a:p>
            <a:pPr>
              <a:lnSpc>
                <a:spcPct val="140000"/>
              </a:lnSpc>
            </a:pPr>
            <a:r>
              <a:rPr lang="ja-JP" altLang="en-US" sz="2200" dirty="0">
                <a:latin typeface="+mn-ea"/>
              </a:rPr>
              <a:t>質問者の中に西田哲学について詳しい人がいて驚いたら「西田哲学会の理事です」とのこと。その時は存じ上げなかったが名古屋大の米山優教授だった。</a:t>
            </a:r>
            <a:endParaRPr lang="en-US" altLang="ja-JP" sz="2200" dirty="0">
              <a:latin typeface="+mn-ea"/>
            </a:endParaRPr>
          </a:p>
          <a:p>
            <a:pPr>
              <a:lnSpc>
                <a:spcPct val="140000"/>
              </a:lnSpc>
            </a:pPr>
            <a:r>
              <a:rPr lang="ja-JP" altLang="en-US" sz="2200" dirty="0">
                <a:latin typeface="+mn-ea"/>
              </a:rPr>
              <a:t>基調講演の後にパネルがあったが、パネラーの一人の大阪の</a:t>
            </a:r>
            <a:r>
              <a:rPr lang="en-US" altLang="ja-JP" sz="2200" dirty="0">
                <a:latin typeface="+mn-ea"/>
              </a:rPr>
              <a:t>IT</a:t>
            </a:r>
            <a:r>
              <a:rPr lang="ja-JP" altLang="en-US" sz="2200" dirty="0">
                <a:latin typeface="+mn-ea"/>
              </a:rPr>
              <a:t>エンジニアで、</a:t>
            </a:r>
            <a:br>
              <a:rPr lang="en-US" altLang="ja-JP" sz="2200" dirty="0">
                <a:latin typeface="+mn-ea"/>
              </a:rPr>
            </a:br>
            <a:r>
              <a:rPr lang="ja-JP" altLang="en-US" sz="2200" dirty="0">
                <a:latin typeface="+mn-ea"/>
              </a:rPr>
              <a:t>哲学に興味を持つとは思えない方が、パネルのプリゼンテーションで、「京都学派はハッカーだ！」と書いたスライドを使って、すごくうれしそうだった。</a:t>
            </a:r>
            <a:endParaRPr lang="en-US" altLang="ja-JP" sz="2200" dirty="0">
              <a:latin typeface="+mn-ea"/>
            </a:endParaRPr>
          </a:p>
          <a:p>
            <a:pPr>
              <a:lnSpc>
                <a:spcPct val="140000"/>
              </a:lnSpc>
            </a:pPr>
            <a:r>
              <a:rPr lang="ja-JP" altLang="en-US" sz="2200" dirty="0">
                <a:latin typeface="+mn-ea"/>
              </a:rPr>
              <a:t>ネットワーク・ファイル・システムとのアナロジーで回互的連環を理解できたのだろう。ちなみに、</a:t>
            </a:r>
            <a:r>
              <a:rPr lang="en-US" altLang="ja-JP" sz="2200" dirty="0">
                <a:latin typeface="+mn-ea"/>
              </a:rPr>
              <a:t>IT</a:t>
            </a:r>
            <a:r>
              <a:rPr lang="ja-JP" altLang="en-US" sz="2200" dirty="0">
                <a:latin typeface="+mn-ea"/>
              </a:rPr>
              <a:t>のプロの間では「ハッカー」というのは優秀で献身的な</a:t>
            </a:r>
            <a:br>
              <a:rPr lang="en-US" altLang="ja-JP" sz="2200" dirty="0">
                <a:latin typeface="+mn-ea"/>
              </a:rPr>
            </a:br>
            <a:r>
              <a:rPr lang="ja-JP" altLang="en-US" sz="2200" dirty="0">
                <a:latin typeface="+mn-ea"/>
              </a:rPr>
              <a:t>プログラマというような意味。</a:t>
            </a:r>
            <a:endParaRPr lang="en-US" altLang="ja-JP" sz="2200" dirty="0">
              <a:latin typeface="+mn-ea"/>
            </a:endParaRPr>
          </a:p>
          <a:p>
            <a:pPr marL="0" indent="0">
              <a:lnSpc>
                <a:spcPct val="140000"/>
              </a:lnSpc>
              <a:buNone/>
            </a:pPr>
            <a:endParaRPr lang="en-US" altLang="ja-JP" sz="2200" dirty="0">
              <a:latin typeface="+mn-ea"/>
            </a:endParaRPr>
          </a:p>
          <a:p>
            <a:pPr>
              <a:lnSpc>
                <a:spcPct val="140000"/>
              </a:lnSpc>
            </a:pPr>
            <a:endParaRPr lang="en-US" altLang="ja-JP" sz="2200" dirty="0">
              <a:latin typeface="+mn-ea"/>
            </a:endParaRPr>
          </a:p>
        </p:txBody>
      </p:sp>
      <p:sp>
        <p:nvSpPr>
          <p:cNvPr id="4" name="スライド番号プレースホルダー 3">
            <a:extLst>
              <a:ext uri="{FF2B5EF4-FFF2-40B4-BE49-F238E27FC236}">
                <a16:creationId xmlns:a16="http://schemas.microsoft.com/office/drawing/2014/main" id="{291DBA69-5AD2-4753-A32D-0FCDC4DFD0FD}"/>
              </a:ext>
            </a:extLst>
          </p:cNvPr>
          <p:cNvSpPr>
            <a:spLocks noGrp="1"/>
          </p:cNvSpPr>
          <p:nvPr>
            <p:ph type="sldNum" sz="quarter" idx="12"/>
          </p:nvPr>
        </p:nvSpPr>
        <p:spPr/>
        <p:txBody>
          <a:bodyPr/>
          <a:lstStyle/>
          <a:p>
            <a:fld id="{92B5D991-C7B6-4805-8A60-E4C1B9C58E79}" type="slidenum">
              <a:rPr kumimoji="1" lang="ja-JP" altLang="en-US" smtClean="0"/>
              <a:t>24</a:t>
            </a:fld>
            <a:endParaRPr kumimoji="1" lang="ja-JP" altLang="en-US"/>
          </a:p>
        </p:txBody>
      </p:sp>
      <p:pic>
        <p:nvPicPr>
          <p:cNvPr id="5" name="オーディオ 4">
            <a:hlinkClick r:id="" action="ppaction://media"/>
            <a:extLst>
              <a:ext uri="{FF2B5EF4-FFF2-40B4-BE49-F238E27FC236}">
                <a16:creationId xmlns:a16="http://schemas.microsoft.com/office/drawing/2014/main" id="{0A758536-7B08-4ED6-A622-3558EC2146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1932014"/>
      </p:ext>
    </p:extLst>
  </p:cSld>
  <p:clrMapOvr>
    <a:masterClrMapping/>
  </p:clrMapOvr>
  <mc:AlternateContent xmlns:mc="http://schemas.openxmlformats.org/markup-compatibility/2006" xmlns:p14="http://schemas.microsoft.com/office/powerpoint/2010/main">
    <mc:Choice Requires="p14">
      <p:transition spd="slow" p14:dur="2000" advTm="74151"/>
    </mc:Choice>
    <mc:Fallback xmlns="">
      <p:transition spd="slow" advTm="74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EB066-EE44-4376-B188-151ECD131D70}"/>
              </a:ext>
            </a:extLst>
          </p:cNvPr>
          <p:cNvSpPr>
            <a:spLocks noGrp="1"/>
          </p:cNvSpPr>
          <p:nvPr>
            <p:ph type="title"/>
          </p:nvPr>
        </p:nvSpPr>
        <p:spPr/>
        <p:txBody>
          <a:bodyPr>
            <a:normAutofit/>
          </a:bodyPr>
          <a:lstStyle/>
          <a:p>
            <a:pPr algn="l"/>
            <a:r>
              <a:rPr lang="ja-JP" altLang="en-US" sz="3600" b="0" i="0" dirty="0">
                <a:solidFill>
                  <a:srgbClr val="0F1111"/>
                </a:solidFill>
                <a:effectLst/>
                <a:latin typeface="Hiragino Kaku Gothic ProN"/>
              </a:rPr>
              <a:t>この基調講演で何を言いたかったか</a:t>
            </a:r>
            <a:endParaRPr lang="en-US" altLang="ja-JP" sz="3600" b="0" i="0" dirty="0">
              <a:solidFill>
                <a:srgbClr val="0F1111"/>
              </a:solidFill>
              <a:effectLst/>
              <a:latin typeface="Hiragino Kaku Gothic ProN"/>
            </a:endParaRPr>
          </a:p>
        </p:txBody>
      </p:sp>
      <p:sp>
        <p:nvSpPr>
          <p:cNvPr id="3" name="コンテンツ プレースホルダー 2">
            <a:extLst>
              <a:ext uri="{FF2B5EF4-FFF2-40B4-BE49-F238E27FC236}">
                <a16:creationId xmlns:a16="http://schemas.microsoft.com/office/drawing/2014/main" id="{42CEC437-4A10-45FE-B734-9F08297763CC}"/>
              </a:ext>
            </a:extLst>
          </p:cNvPr>
          <p:cNvSpPr>
            <a:spLocks noGrp="1"/>
          </p:cNvSpPr>
          <p:nvPr>
            <p:ph idx="1"/>
          </p:nvPr>
        </p:nvSpPr>
        <p:spPr/>
        <p:txBody>
          <a:bodyPr>
            <a:normAutofit/>
          </a:bodyPr>
          <a:lstStyle/>
          <a:p>
            <a:pPr>
              <a:lnSpc>
                <a:spcPct val="140000"/>
              </a:lnSpc>
            </a:pPr>
            <a:r>
              <a:rPr lang="en-US" altLang="ja-JP" sz="2200" dirty="0">
                <a:latin typeface="+mn-ea"/>
              </a:rPr>
              <a:t>PowerPoint</a:t>
            </a:r>
            <a:r>
              <a:rPr lang="ja-JP" altLang="en-US" sz="2200" dirty="0">
                <a:latin typeface="+mn-ea"/>
              </a:rPr>
              <a:t>の</a:t>
            </a:r>
            <a:r>
              <a:rPr lang="en-US" altLang="ja-JP" sz="2200" dirty="0">
                <a:latin typeface="+mn-ea"/>
              </a:rPr>
              <a:t>PDF</a:t>
            </a:r>
            <a:r>
              <a:rPr lang="ja-JP" altLang="en-US" sz="2200" dirty="0">
                <a:latin typeface="+mn-ea"/>
              </a:rPr>
              <a:t>版が、</a:t>
            </a:r>
            <a:r>
              <a:rPr lang="ja-JP" altLang="en-US" sz="2200" dirty="0">
                <a:latin typeface="+mn-ea"/>
                <a:hlinkClick r:id="rId4"/>
              </a:rPr>
              <a:t>こちら</a:t>
            </a:r>
            <a:r>
              <a:rPr lang="ja-JP" altLang="en-US" sz="2200" dirty="0">
                <a:latin typeface="+mn-ea"/>
              </a:rPr>
              <a:t>にあるので詳細はそちらを見ていただきたいが、言いたかったことは、現在の</a:t>
            </a:r>
            <a:r>
              <a:rPr lang="en-US" altLang="ja-JP" sz="2200" dirty="0">
                <a:latin typeface="+mn-ea"/>
              </a:rPr>
              <a:t>IT</a:t>
            </a:r>
            <a:r>
              <a:rPr lang="ja-JP" altLang="en-US" sz="2200" dirty="0">
                <a:latin typeface="+mn-ea"/>
              </a:rPr>
              <a:t>、特に</a:t>
            </a:r>
            <a:r>
              <a:rPr lang="en-US" altLang="ja-JP" sz="2200" b="1" dirty="0">
                <a:latin typeface="+mn-ea"/>
              </a:rPr>
              <a:t>SNS</a:t>
            </a:r>
            <a:r>
              <a:rPr lang="ja-JP" altLang="en-US" sz="2200" b="1" dirty="0">
                <a:latin typeface="+mn-ea"/>
              </a:rPr>
              <a:t>などの人をつなげる技術が、社会や人間存在を形而上学・存在論のレベルから変えようとしている</a:t>
            </a:r>
            <a:r>
              <a:rPr lang="ja-JP" altLang="en-US" sz="2200" dirty="0">
                <a:latin typeface="+mn-ea"/>
              </a:rPr>
              <a:t>ということ。</a:t>
            </a:r>
            <a:endParaRPr lang="en-US" altLang="ja-JP" sz="2200" dirty="0">
              <a:latin typeface="+mn-ea"/>
            </a:endParaRPr>
          </a:p>
          <a:p>
            <a:pPr>
              <a:lnSpc>
                <a:spcPct val="140000"/>
              </a:lnSpc>
            </a:pPr>
            <a:r>
              <a:rPr lang="ja-JP" altLang="en-US" sz="2200" dirty="0">
                <a:latin typeface="+mn-ea"/>
              </a:rPr>
              <a:t>それを無自覚にそういう技術を実践・推進している可能性がある人たちに、</a:t>
            </a:r>
            <a:br>
              <a:rPr lang="en-US" altLang="ja-JP" sz="2200" dirty="0">
                <a:latin typeface="+mn-ea"/>
              </a:rPr>
            </a:br>
            <a:r>
              <a:rPr lang="ja-JP" altLang="en-US" sz="2200" dirty="0">
                <a:latin typeface="+mn-ea"/>
              </a:rPr>
              <a:t>あなたたちは世界を根底から変えつつあるのですよと伝えたかった。</a:t>
            </a:r>
            <a:endParaRPr lang="en-US" altLang="ja-JP" sz="2200" dirty="0">
              <a:latin typeface="+mn-ea"/>
            </a:endParaRPr>
          </a:p>
          <a:p>
            <a:pPr>
              <a:lnSpc>
                <a:spcPct val="140000"/>
              </a:lnSpc>
            </a:pPr>
            <a:r>
              <a:rPr lang="ja-JP" altLang="en-US" sz="2200" dirty="0">
                <a:latin typeface="+mn-ea"/>
              </a:rPr>
              <a:t>その時は、</a:t>
            </a:r>
            <a:r>
              <a:rPr lang="en-US" altLang="ja-JP" sz="2200" dirty="0">
                <a:latin typeface="+mn-ea"/>
              </a:rPr>
              <a:t>IT</a:t>
            </a:r>
            <a:r>
              <a:rPr lang="ja-JP" altLang="en-US" sz="2200" dirty="0">
                <a:latin typeface="+mn-ea"/>
              </a:rPr>
              <a:t>を肯定的のみ語ったが、その後、米トランプ政権が発足するなどして、その負の面も露わになっている。もう</a:t>
            </a:r>
            <a:r>
              <a:rPr lang="en-US" altLang="ja-JP" sz="2200" dirty="0">
                <a:latin typeface="+mn-ea"/>
              </a:rPr>
              <a:t>7</a:t>
            </a:r>
            <a:r>
              <a:rPr lang="ja-JP" altLang="en-US" sz="2200" dirty="0">
                <a:latin typeface="+mn-ea"/>
              </a:rPr>
              <a:t>年も前の講演。</a:t>
            </a:r>
            <a:endParaRPr lang="en-US" altLang="ja-JP" sz="2200" dirty="0">
              <a:latin typeface="+mn-ea"/>
            </a:endParaRPr>
          </a:p>
        </p:txBody>
      </p:sp>
      <p:sp>
        <p:nvSpPr>
          <p:cNvPr id="4" name="スライド番号プレースホルダー 3">
            <a:extLst>
              <a:ext uri="{FF2B5EF4-FFF2-40B4-BE49-F238E27FC236}">
                <a16:creationId xmlns:a16="http://schemas.microsoft.com/office/drawing/2014/main" id="{291DBA69-5AD2-4753-A32D-0FCDC4DFD0FD}"/>
              </a:ext>
            </a:extLst>
          </p:cNvPr>
          <p:cNvSpPr>
            <a:spLocks noGrp="1"/>
          </p:cNvSpPr>
          <p:nvPr>
            <p:ph type="sldNum" sz="quarter" idx="12"/>
          </p:nvPr>
        </p:nvSpPr>
        <p:spPr/>
        <p:txBody>
          <a:bodyPr/>
          <a:lstStyle/>
          <a:p>
            <a:fld id="{92B5D991-C7B6-4805-8A60-E4C1B9C58E79}" type="slidenum">
              <a:rPr kumimoji="1" lang="ja-JP" altLang="en-US" smtClean="0"/>
              <a:t>25</a:t>
            </a:fld>
            <a:endParaRPr kumimoji="1" lang="ja-JP" altLang="en-US"/>
          </a:p>
        </p:txBody>
      </p:sp>
      <p:pic>
        <p:nvPicPr>
          <p:cNvPr id="5" name="オーディオ 4">
            <a:hlinkClick r:id="" action="ppaction://media"/>
            <a:extLst>
              <a:ext uri="{FF2B5EF4-FFF2-40B4-BE49-F238E27FC236}">
                <a16:creationId xmlns:a16="http://schemas.microsoft.com/office/drawing/2014/main" id="{F04C6D53-C31A-41FC-9B15-4784204A56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80956092"/>
      </p:ext>
    </p:extLst>
  </p:cSld>
  <p:clrMapOvr>
    <a:masterClrMapping/>
  </p:clrMapOvr>
  <mc:AlternateContent xmlns:mc="http://schemas.openxmlformats.org/markup-compatibility/2006" xmlns:p14="http://schemas.microsoft.com/office/powerpoint/2010/main">
    <mc:Choice Requires="p14">
      <p:transition spd="slow" p14:dur="2000" advTm="236412"/>
    </mc:Choice>
    <mc:Fallback xmlns="">
      <p:transition spd="slow" advTm="236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EB066-EE44-4376-B188-151ECD131D70}"/>
              </a:ext>
            </a:extLst>
          </p:cNvPr>
          <p:cNvSpPr>
            <a:spLocks noGrp="1"/>
          </p:cNvSpPr>
          <p:nvPr>
            <p:ph type="title"/>
          </p:nvPr>
        </p:nvSpPr>
        <p:spPr/>
        <p:txBody>
          <a:bodyPr>
            <a:normAutofit/>
          </a:bodyPr>
          <a:lstStyle/>
          <a:p>
            <a:pPr algn="l"/>
            <a:r>
              <a:rPr lang="ja-JP" altLang="en-US" sz="3600" b="0" i="0" dirty="0">
                <a:solidFill>
                  <a:srgbClr val="0F1111"/>
                </a:solidFill>
                <a:effectLst/>
                <a:latin typeface="Hiragino Kaku Gothic ProN"/>
              </a:rPr>
              <a:t>おわりに</a:t>
            </a:r>
            <a:endParaRPr lang="en-US" altLang="ja-JP" sz="3600" b="0" i="0" dirty="0">
              <a:solidFill>
                <a:srgbClr val="0F1111"/>
              </a:solidFill>
              <a:effectLst/>
              <a:latin typeface="Hiragino Kaku Gothic ProN"/>
            </a:endParaRPr>
          </a:p>
        </p:txBody>
      </p:sp>
      <p:sp>
        <p:nvSpPr>
          <p:cNvPr id="3" name="コンテンツ プレースホルダー 2">
            <a:extLst>
              <a:ext uri="{FF2B5EF4-FFF2-40B4-BE49-F238E27FC236}">
                <a16:creationId xmlns:a16="http://schemas.microsoft.com/office/drawing/2014/main" id="{42CEC437-4A10-45FE-B734-9F08297763CC}"/>
              </a:ext>
            </a:extLst>
          </p:cNvPr>
          <p:cNvSpPr>
            <a:spLocks noGrp="1"/>
          </p:cNvSpPr>
          <p:nvPr>
            <p:ph idx="1"/>
          </p:nvPr>
        </p:nvSpPr>
        <p:spPr/>
        <p:txBody>
          <a:bodyPr>
            <a:normAutofit fontScale="92500" lnSpcReduction="20000"/>
          </a:bodyPr>
          <a:lstStyle/>
          <a:p>
            <a:pPr>
              <a:lnSpc>
                <a:spcPct val="140000"/>
              </a:lnSpc>
            </a:pPr>
            <a:r>
              <a:rPr lang="en-US" altLang="ja-JP" sz="2400" dirty="0">
                <a:latin typeface="+mn-ea"/>
              </a:rPr>
              <a:t>Oxford</a:t>
            </a:r>
            <a:r>
              <a:rPr lang="ja-JP" altLang="en-US" sz="2400" dirty="0">
                <a:latin typeface="+mn-ea"/>
              </a:rPr>
              <a:t>大の哲学者</a:t>
            </a:r>
            <a:r>
              <a:rPr lang="en-US" altLang="ja-JP" sz="2400" dirty="0" err="1">
                <a:latin typeface="+mn-ea"/>
                <a:hlinkClick r:id="rId4"/>
              </a:rPr>
              <a:t>L.Floridi</a:t>
            </a:r>
            <a:r>
              <a:rPr lang="ja-JP" altLang="en-US" sz="2400" dirty="0">
                <a:latin typeface="+mn-ea"/>
              </a:rPr>
              <a:t>は、</a:t>
            </a:r>
            <a:r>
              <a:rPr lang="en-US" altLang="ja-JP" sz="2400" dirty="0">
                <a:latin typeface="+mn-ea"/>
              </a:rPr>
              <a:t>IT</a:t>
            </a:r>
            <a:r>
              <a:rPr lang="ja-JP" altLang="en-US" sz="2400" dirty="0">
                <a:latin typeface="+mn-ea"/>
              </a:rPr>
              <a:t>が</a:t>
            </a:r>
            <a:r>
              <a:rPr lang="en-US" altLang="ja-JP" sz="2400" dirty="0">
                <a:latin typeface="+mn-ea"/>
              </a:rPr>
              <a:t>Copernicus, Darwin, Freud</a:t>
            </a:r>
            <a:r>
              <a:rPr lang="ja-JP" altLang="en-US" sz="2400" dirty="0">
                <a:latin typeface="+mn-ea"/>
              </a:rPr>
              <a:t>に続く</a:t>
            </a:r>
            <a:br>
              <a:rPr lang="en-US" altLang="ja-JP" sz="2400" dirty="0">
                <a:latin typeface="+mn-ea"/>
              </a:rPr>
            </a:br>
            <a:r>
              <a:rPr lang="ja-JP" altLang="en-US" sz="2400" dirty="0">
                <a:latin typeface="+mn-ea"/>
              </a:rPr>
              <a:t>第</a:t>
            </a:r>
            <a:r>
              <a:rPr lang="en-US" altLang="ja-JP" sz="2400" dirty="0">
                <a:latin typeface="+mn-ea"/>
              </a:rPr>
              <a:t>4</a:t>
            </a:r>
            <a:r>
              <a:rPr lang="ja-JP" altLang="en-US" sz="2400" dirty="0">
                <a:latin typeface="+mn-ea"/>
              </a:rPr>
              <a:t>の人間存在の革命をもたらすと主張している：</a:t>
            </a:r>
            <a:endParaRPr lang="en-US" altLang="ja-JP" sz="2400" dirty="0">
              <a:latin typeface="+mn-ea"/>
            </a:endParaRPr>
          </a:p>
          <a:p>
            <a:pPr lvl="1">
              <a:lnSpc>
                <a:spcPct val="140000"/>
              </a:lnSpc>
            </a:pPr>
            <a:r>
              <a:rPr lang="en-US" altLang="ja-JP" b="0" i="0" dirty="0">
                <a:solidFill>
                  <a:srgbClr val="0F1111"/>
                </a:solidFill>
                <a:effectLst/>
                <a:latin typeface="+mn-ea"/>
                <a:hlinkClick r:id="rId5"/>
              </a:rPr>
              <a:t>The Fourth Revolution: How the Infosphere is Reshaping Human Reality </a:t>
            </a:r>
            <a:endParaRPr lang="en-US" altLang="ja-JP" dirty="0">
              <a:latin typeface="+mn-ea"/>
            </a:endParaRPr>
          </a:p>
          <a:p>
            <a:pPr>
              <a:lnSpc>
                <a:spcPct val="140000"/>
              </a:lnSpc>
            </a:pPr>
            <a:r>
              <a:rPr lang="ja-JP" altLang="en-US" sz="2400" dirty="0">
                <a:latin typeface="+mn-ea"/>
              </a:rPr>
              <a:t>これが正しいことは、我々は日々実感しつつある所だろう。</a:t>
            </a:r>
            <a:endParaRPr lang="en-US" altLang="ja-JP" sz="2400" dirty="0">
              <a:latin typeface="+mn-ea"/>
            </a:endParaRPr>
          </a:p>
          <a:p>
            <a:pPr>
              <a:lnSpc>
                <a:spcPct val="140000"/>
              </a:lnSpc>
            </a:pPr>
            <a:r>
              <a:rPr lang="en-US" altLang="ja-JP" sz="2400" dirty="0">
                <a:latin typeface="+mn-ea"/>
              </a:rPr>
              <a:t>IT(AI</a:t>
            </a:r>
            <a:r>
              <a:rPr lang="ja-JP" altLang="en-US" sz="2400" dirty="0">
                <a:latin typeface="+mn-ea"/>
              </a:rPr>
              <a:t>を含む</a:t>
            </a:r>
            <a:r>
              <a:rPr lang="en-US" altLang="ja-JP" sz="2400" dirty="0">
                <a:latin typeface="+mn-ea"/>
              </a:rPr>
              <a:t>)</a:t>
            </a:r>
            <a:r>
              <a:rPr lang="ja-JP" altLang="en-US" sz="2400" dirty="0">
                <a:latin typeface="+mn-ea"/>
              </a:rPr>
              <a:t>が社会を人間存在を如何に変えてしまうか、どう変える方向に進むべきかは、価値観・哲学のレベルの議論が必要。</a:t>
            </a:r>
            <a:endParaRPr lang="en-US" altLang="ja-JP" sz="2400" dirty="0">
              <a:latin typeface="+mn-ea"/>
            </a:endParaRPr>
          </a:p>
          <a:p>
            <a:pPr>
              <a:lnSpc>
                <a:spcPct val="140000"/>
              </a:lnSpc>
            </a:pPr>
            <a:r>
              <a:rPr lang="ja-JP" altLang="en-US" sz="2400" dirty="0">
                <a:latin typeface="+mn-ea"/>
              </a:rPr>
              <a:t>京都学派の哲学の研究は、そういう議論に貢献するかもしれない。若い人たちには、日本哲学史研究の枠を超えて、他の分野に積極的に手を出してみて欲しい。それは林の場合のように、逆に京都学派研究の糧にもなるかもしれないのだから。</a:t>
            </a:r>
            <a:endParaRPr lang="en-US" altLang="ja-JP" sz="2400" dirty="0">
              <a:latin typeface="+mn-ea"/>
            </a:endParaRPr>
          </a:p>
          <a:p>
            <a:pPr>
              <a:lnSpc>
                <a:spcPct val="140000"/>
              </a:lnSpc>
            </a:pPr>
            <a:endParaRPr lang="ja-JP" altLang="en-US" sz="2200" dirty="0">
              <a:latin typeface="+mn-ea"/>
            </a:endParaRPr>
          </a:p>
        </p:txBody>
      </p:sp>
      <p:sp>
        <p:nvSpPr>
          <p:cNvPr id="4" name="スライド番号プレースホルダー 3">
            <a:extLst>
              <a:ext uri="{FF2B5EF4-FFF2-40B4-BE49-F238E27FC236}">
                <a16:creationId xmlns:a16="http://schemas.microsoft.com/office/drawing/2014/main" id="{F4AFC591-69C7-464A-AA89-04FBA178B6A1}"/>
              </a:ext>
            </a:extLst>
          </p:cNvPr>
          <p:cNvSpPr>
            <a:spLocks noGrp="1"/>
          </p:cNvSpPr>
          <p:nvPr>
            <p:ph type="sldNum" sz="quarter" idx="12"/>
          </p:nvPr>
        </p:nvSpPr>
        <p:spPr/>
        <p:txBody>
          <a:bodyPr/>
          <a:lstStyle/>
          <a:p>
            <a:fld id="{92B5D991-C7B6-4805-8A60-E4C1B9C58E79}" type="slidenum">
              <a:rPr kumimoji="1" lang="ja-JP" altLang="en-US" smtClean="0"/>
              <a:t>26</a:t>
            </a:fld>
            <a:endParaRPr kumimoji="1" lang="ja-JP" altLang="en-US"/>
          </a:p>
        </p:txBody>
      </p:sp>
      <p:pic>
        <p:nvPicPr>
          <p:cNvPr id="7" name="オーディオ 6">
            <a:hlinkClick r:id="" action="ppaction://media"/>
            <a:extLst>
              <a:ext uri="{FF2B5EF4-FFF2-40B4-BE49-F238E27FC236}">
                <a16:creationId xmlns:a16="http://schemas.microsoft.com/office/drawing/2014/main" id="{32BDAD95-A1D5-456D-AEC2-010FCD372A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2042903"/>
      </p:ext>
    </p:extLst>
  </p:cSld>
  <p:clrMapOvr>
    <a:masterClrMapping/>
  </p:clrMapOvr>
  <mc:AlternateContent xmlns:mc="http://schemas.openxmlformats.org/markup-compatibility/2006" xmlns:p14="http://schemas.microsoft.com/office/powerpoint/2010/main">
    <mc:Choice Requires="p14">
      <p:transition spd="slow" p14:dur="2000" advTm="206273"/>
    </mc:Choice>
    <mc:Fallback xmlns="">
      <p:transition spd="slow" advTm="20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64832D-D98D-4C85-841C-D63D439FCB31}"/>
              </a:ext>
            </a:extLst>
          </p:cNvPr>
          <p:cNvSpPr>
            <a:spLocks noGrp="1"/>
          </p:cNvSpPr>
          <p:nvPr>
            <p:ph type="title"/>
          </p:nvPr>
        </p:nvSpPr>
        <p:spPr/>
        <p:txBody>
          <a:bodyPr/>
          <a:lstStyle/>
          <a:p>
            <a:r>
              <a:rPr lang="ja-JP" altLang="en-US" dirty="0"/>
              <a:t>林の近現代数理思想史研究</a:t>
            </a:r>
            <a:endParaRPr kumimoji="1" lang="ja-JP" altLang="en-US" dirty="0"/>
          </a:p>
        </p:txBody>
      </p:sp>
      <p:sp>
        <p:nvSpPr>
          <p:cNvPr id="3" name="コンテンツ プレースホルダー 2">
            <a:extLst>
              <a:ext uri="{FF2B5EF4-FFF2-40B4-BE49-F238E27FC236}">
                <a16:creationId xmlns:a16="http://schemas.microsoft.com/office/drawing/2014/main" id="{18B5E59A-475E-4BB0-93C0-4AC34BD1793B}"/>
              </a:ext>
            </a:extLst>
          </p:cNvPr>
          <p:cNvSpPr>
            <a:spLocks noGrp="1"/>
          </p:cNvSpPr>
          <p:nvPr>
            <p:ph idx="1"/>
          </p:nvPr>
        </p:nvSpPr>
        <p:spPr/>
        <p:txBody>
          <a:bodyPr>
            <a:noAutofit/>
          </a:bodyPr>
          <a:lstStyle/>
          <a:p>
            <a:pPr>
              <a:lnSpc>
                <a:spcPct val="150000"/>
              </a:lnSpc>
            </a:pPr>
            <a:r>
              <a:rPr lang="ja-JP" altLang="en-US" sz="2000" dirty="0">
                <a:latin typeface="+mn-ea"/>
                <a:hlinkClick r:id="rId4"/>
              </a:rPr>
              <a:t>あるシンポジウムの報告</a:t>
            </a:r>
            <a:r>
              <a:rPr lang="ja-JP" altLang="en-US" sz="2000" dirty="0">
                <a:latin typeface="+mn-ea"/>
              </a:rPr>
              <a:t>で概要の一部を話した以外は未発表。研究が忙しくて書籍などとして公表する時間がなく、</a:t>
            </a:r>
            <a:r>
              <a:rPr lang="ja-JP" altLang="en-US" sz="2000" b="1" dirty="0">
                <a:latin typeface="+mn-ea"/>
              </a:rPr>
              <a:t>結果として隠してしまった研究</a:t>
            </a:r>
            <a:r>
              <a:rPr lang="ja-JP" altLang="en-US" sz="2000" dirty="0">
                <a:latin typeface="+mn-ea"/>
              </a:rPr>
              <a:t>。</a:t>
            </a:r>
            <a:endParaRPr lang="en-US" altLang="ja-JP" sz="2000" dirty="0">
              <a:latin typeface="+mn-ea"/>
            </a:endParaRPr>
          </a:p>
          <a:p>
            <a:pPr>
              <a:lnSpc>
                <a:spcPct val="150000"/>
              </a:lnSpc>
            </a:pPr>
            <a:r>
              <a:rPr lang="ja-JP" altLang="en-US" sz="2000" b="1" dirty="0">
                <a:latin typeface="+mn-ea"/>
              </a:rPr>
              <a:t>定年後、何冊かの書籍にする予定だったが、最初の一冊の岩波新書を書いていて断念。</a:t>
            </a:r>
            <a:r>
              <a:rPr lang="ja-JP" altLang="en-US" sz="2000" dirty="0">
                <a:latin typeface="+mn-ea"/>
              </a:rPr>
              <a:t>社会学系の近代化論・再魔術化論、西谷ニヒリズム論、</a:t>
            </a:r>
            <a:r>
              <a:rPr lang="en-US" altLang="ja-JP" sz="2000" i="0" dirty="0" err="1">
                <a:solidFill>
                  <a:srgbClr val="333333"/>
                </a:solidFill>
                <a:effectLst/>
                <a:latin typeface="+mn-ea"/>
              </a:rPr>
              <a:t>Ferreirós</a:t>
            </a:r>
            <a:r>
              <a:rPr lang="ja-JP" altLang="en-US" sz="2000" dirty="0">
                <a:latin typeface="+mn-ea"/>
              </a:rPr>
              <a:t>新</a:t>
            </a:r>
            <a:r>
              <a:rPr lang="ja-JP" altLang="en-US" sz="2000" b="0" i="0" dirty="0">
                <a:solidFill>
                  <a:srgbClr val="000000"/>
                </a:solidFill>
                <a:effectLst/>
                <a:latin typeface="+mn-ea"/>
              </a:rPr>
              <a:t>集合論史、</a:t>
            </a:r>
            <a:r>
              <a:rPr lang="en-US" altLang="ja-JP" sz="2000" b="0" i="0" dirty="0">
                <a:solidFill>
                  <a:srgbClr val="000000"/>
                </a:solidFill>
                <a:effectLst/>
                <a:latin typeface="+mn-ea"/>
              </a:rPr>
              <a:t>Edwards</a:t>
            </a:r>
            <a:r>
              <a:rPr lang="ja-JP" altLang="en-US" sz="2000" b="0" i="0" dirty="0">
                <a:solidFill>
                  <a:srgbClr val="000000"/>
                </a:solidFill>
                <a:effectLst/>
                <a:latin typeface="+mn-ea"/>
              </a:rPr>
              <a:t>の</a:t>
            </a:r>
            <a:r>
              <a:rPr lang="en-US" altLang="ja-JP" sz="2000" b="0" i="0" dirty="0">
                <a:solidFill>
                  <a:srgbClr val="000000"/>
                </a:solidFill>
                <a:effectLst/>
                <a:latin typeface="+mn-ea"/>
              </a:rPr>
              <a:t>Kronecker</a:t>
            </a:r>
            <a:r>
              <a:rPr lang="ja-JP" altLang="en-US" sz="2000" b="0" i="0" dirty="0">
                <a:solidFill>
                  <a:srgbClr val="000000"/>
                </a:solidFill>
                <a:effectLst/>
                <a:latin typeface="+mn-ea"/>
              </a:rPr>
              <a:t>論、林の数学論理学史研究、などに基づき、伝統論理学の</a:t>
            </a:r>
            <a:r>
              <a:rPr lang="ja-JP" altLang="en-US" sz="2000" dirty="0">
                <a:solidFill>
                  <a:srgbClr val="000000"/>
                </a:solidFill>
                <a:latin typeface="+mn-ea"/>
              </a:rPr>
              <a:t>概要の</a:t>
            </a:r>
            <a:r>
              <a:rPr lang="ja-JP" altLang="en-US" sz="2000" b="0" i="0" dirty="0">
                <a:solidFill>
                  <a:srgbClr val="000000"/>
                </a:solidFill>
                <a:effectLst/>
                <a:latin typeface="+mn-ea"/>
              </a:rPr>
              <a:t>解説も必要なので、書籍では量的に無理。</a:t>
            </a:r>
            <a:r>
              <a:rPr lang="en-US" altLang="ja-JP" sz="2000" b="1" i="0" dirty="0">
                <a:solidFill>
                  <a:srgbClr val="000000"/>
                </a:solidFill>
                <a:effectLst/>
                <a:latin typeface="+mn-ea"/>
                <a:hlinkClick r:id="rId5"/>
              </a:rPr>
              <a:t>WEB</a:t>
            </a:r>
            <a:r>
              <a:rPr lang="ja-JP" altLang="en-US" sz="2000" b="1" i="0" dirty="0">
                <a:solidFill>
                  <a:srgbClr val="000000"/>
                </a:solidFill>
                <a:effectLst/>
                <a:latin typeface="+mn-ea"/>
                <a:hlinkClick r:id="rId5"/>
              </a:rPr>
              <a:t>サイト</a:t>
            </a:r>
            <a:r>
              <a:rPr lang="ja-JP" altLang="en-US" sz="2000" b="1" dirty="0">
                <a:solidFill>
                  <a:srgbClr val="000000"/>
                </a:solidFill>
                <a:latin typeface="+mn-ea"/>
              </a:rPr>
              <a:t>として</a:t>
            </a:r>
            <a:r>
              <a:rPr lang="ja-JP" altLang="en-US" sz="2000" b="1" i="0" dirty="0">
                <a:solidFill>
                  <a:srgbClr val="000000"/>
                </a:solidFill>
                <a:effectLst/>
                <a:latin typeface="+mn-ea"/>
              </a:rPr>
              <a:t>書き始めたところ。</a:t>
            </a:r>
            <a:r>
              <a:rPr lang="ja-JP" altLang="en-US" sz="2000" dirty="0">
                <a:solidFill>
                  <a:srgbClr val="000000"/>
                </a:solidFill>
                <a:latin typeface="+mn-ea"/>
              </a:rPr>
              <a:t>この講演と、その</a:t>
            </a:r>
            <a:r>
              <a:rPr lang="en-US" altLang="ja-JP" sz="2000" dirty="0">
                <a:solidFill>
                  <a:srgbClr val="000000"/>
                </a:solidFill>
                <a:latin typeface="+mn-ea"/>
              </a:rPr>
              <a:t>WEB</a:t>
            </a:r>
            <a:r>
              <a:rPr lang="ja-JP" altLang="en-US" sz="2000" dirty="0">
                <a:solidFill>
                  <a:srgbClr val="000000"/>
                </a:solidFill>
                <a:latin typeface="+mn-ea"/>
              </a:rPr>
              <a:t>サイトの</a:t>
            </a:r>
            <a:r>
              <a:rPr lang="ja-JP" altLang="en-US" sz="2000" dirty="0">
                <a:solidFill>
                  <a:srgbClr val="000000"/>
                </a:solidFill>
                <a:latin typeface="+mn-ea"/>
                <a:hlinkClick r:id="rId6"/>
              </a:rPr>
              <a:t>このページ</a:t>
            </a:r>
            <a:r>
              <a:rPr lang="ja-JP" altLang="en-US" sz="2000" dirty="0">
                <a:solidFill>
                  <a:srgbClr val="000000"/>
                </a:solidFill>
                <a:latin typeface="+mn-ea"/>
              </a:rPr>
              <a:t>の</a:t>
            </a:r>
            <a:r>
              <a:rPr lang="en-US" altLang="ja-JP" sz="2000" dirty="0">
                <a:solidFill>
                  <a:srgbClr val="000000"/>
                </a:solidFill>
                <a:latin typeface="+mn-ea"/>
              </a:rPr>
              <a:t>9-16</a:t>
            </a:r>
            <a:r>
              <a:rPr lang="ja-JP" altLang="en-US" sz="2000" dirty="0">
                <a:solidFill>
                  <a:srgbClr val="000000"/>
                </a:solidFill>
                <a:latin typeface="+mn-ea"/>
              </a:rPr>
              <a:t>節で大体の構想が解る筈。</a:t>
            </a:r>
            <a:endParaRPr lang="en-US" altLang="ja-JP" sz="2000" b="0" i="0" dirty="0">
              <a:solidFill>
                <a:srgbClr val="000000"/>
              </a:solidFill>
              <a:effectLst/>
              <a:latin typeface="+mn-ea"/>
            </a:endParaRPr>
          </a:p>
          <a:p>
            <a:pPr>
              <a:lnSpc>
                <a:spcPct val="150000"/>
              </a:lnSpc>
            </a:pPr>
            <a:r>
              <a:rPr lang="ja-JP" altLang="en-US" sz="2000" dirty="0">
                <a:latin typeface="+mn-ea"/>
              </a:rPr>
              <a:t>研究の出発点は、</a:t>
            </a:r>
            <a:r>
              <a:rPr lang="ja-JP" altLang="en-US" sz="2000" b="1" dirty="0">
                <a:latin typeface="+mn-ea"/>
              </a:rPr>
              <a:t>不完全性定理で有名な数理論理学者</a:t>
            </a:r>
            <a:r>
              <a:rPr lang="en-US" altLang="ja-JP" sz="2000" b="1" dirty="0" err="1">
                <a:latin typeface="+mn-ea"/>
              </a:rPr>
              <a:t>K.Gödel</a:t>
            </a:r>
            <a:r>
              <a:rPr lang="ja-JP" altLang="en-US" sz="2000" dirty="0">
                <a:latin typeface="+mn-ea"/>
              </a:rPr>
              <a:t>が、米哲学会に会員として招待されたときに書いたと言われる</a:t>
            </a:r>
            <a:r>
              <a:rPr lang="ja-JP" altLang="en-US" sz="2000" b="1" dirty="0">
                <a:latin typeface="+mn-ea"/>
              </a:rPr>
              <a:t>注目されることも少ない講演原稿</a:t>
            </a:r>
            <a:r>
              <a:rPr lang="ja-JP" altLang="en-US" sz="2000" dirty="0">
                <a:latin typeface="+mn-ea"/>
              </a:rPr>
              <a:t>。</a:t>
            </a:r>
            <a:endParaRPr lang="en-US" altLang="ja-JP" sz="2000" dirty="0">
              <a:latin typeface="+mn-ea"/>
            </a:endParaRPr>
          </a:p>
        </p:txBody>
      </p:sp>
      <p:sp>
        <p:nvSpPr>
          <p:cNvPr id="4" name="スライド番号プレースホルダー 3">
            <a:extLst>
              <a:ext uri="{FF2B5EF4-FFF2-40B4-BE49-F238E27FC236}">
                <a16:creationId xmlns:a16="http://schemas.microsoft.com/office/drawing/2014/main" id="{4DB73E1F-F464-498B-8F34-13B6B05C25F8}"/>
              </a:ext>
            </a:extLst>
          </p:cNvPr>
          <p:cNvSpPr>
            <a:spLocks noGrp="1"/>
          </p:cNvSpPr>
          <p:nvPr>
            <p:ph type="sldNum" sz="quarter" idx="12"/>
          </p:nvPr>
        </p:nvSpPr>
        <p:spPr/>
        <p:txBody>
          <a:bodyPr/>
          <a:lstStyle/>
          <a:p>
            <a:fld id="{92B5D991-C7B6-4805-8A60-E4C1B9C58E79}" type="slidenum">
              <a:rPr kumimoji="1" lang="ja-JP" altLang="en-US" smtClean="0"/>
              <a:t>3</a:t>
            </a:fld>
            <a:endParaRPr kumimoji="1" lang="ja-JP" altLang="en-US"/>
          </a:p>
        </p:txBody>
      </p:sp>
      <p:pic>
        <p:nvPicPr>
          <p:cNvPr id="5" name="オーディオ 4">
            <a:hlinkClick r:id="" action="ppaction://media"/>
            <a:extLst>
              <a:ext uri="{FF2B5EF4-FFF2-40B4-BE49-F238E27FC236}">
                <a16:creationId xmlns:a16="http://schemas.microsoft.com/office/drawing/2014/main" id="{73991408-B93E-4FD3-81BE-9033511EF5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31852186"/>
      </p:ext>
    </p:extLst>
  </p:cSld>
  <p:clrMapOvr>
    <a:masterClrMapping/>
  </p:clrMapOvr>
  <mc:AlternateContent xmlns:mc="http://schemas.openxmlformats.org/markup-compatibility/2006" xmlns:p14="http://schemas.microsoft.com/office/powerpoint/2010/main">
    <mc:Choice Requires="p14">
      <p:transition spd="slow" p14:dur="2000" advTm="231861"/>
    </mc:Choice>
    <mc:Fallback xmlns="">
      <p:transition spd="slow" advTm="231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6F7A88-6C46-43A0-891A-C63DB8B9D305}"/>
              </a:ext>
            </a:extLst>
          </p:cNvPr>
          <p:cNvSpPr>
            <a:spLocks noGrp="1"/>
          </p:cNvSpPr>
          <p:nvPr>
            <p:ph type="title"/>
          </p:nvPr>
        </p:nvSpPr>
        <p:spPr/>
        <p:txBody>
          <a:bodyPr>
            <a:noAutofit/>
          </a:bodyPr>
          <a:lstStyle/>
          <a:p>
            <a:pPr>
              <a:lnSpc>
                <a:spcPct val="120000"/>
              </a:lnSpc>
            </a:pPr>
            <a:r>
              <a:rPr kumimoji="1" lang="en-US" altLang="ja-JP" sz="2800" dirty="0"/>
              <a:t>The modern development of the foundations of mathematics in the light of philosophy</a:t>
            </a:r>
            <a:r>
              <a:rPr kumimoji="1" lang="ja-JP" altLang="en-US" sz="2800" dirty="0"/>
              <a:t>　</a:t>
            </a:r>
            <a:r>
              <a:rPr kumimoji="1" lang="en-US" altLang="ja-JP" sz="2400" dirty="0"/>
              <a:t>Gödel Collected Works </a:t>
            </a:r>
            <a:r>
              <a:rPr lang="en-US" altLang="ja-JP" sz="2400" dirty="0"/>
              <a:t>Vol. III, pp.364-387 (1/3)</a:t>
            </a:r>
            <a:endParaRPr kumimoji="1" lang="ja-JP" altLang="en-US" sz="2800" dirty="0"/>
          </a:p>
        </p:txBody>
      </p:sp>
      <p:sp>
        <p:nvSpPr>
          <p:cNvPr id="3" name="コンテンツ プレースホルダー 2">
            <a:extLst>
              <a:ext uri="{FF2B5EF4-FFF2-40B4-BE49-F238E27FC236}">
                <a16:creationId xmlns:a16="http://schemas.microsoft.com/office/drawing/2014/main" id="{3047914A-04FD-44D6-A252-51DEA17741DD}"/>
              </a:ext>
            </a:extLst>
          </p:cNvPr>
          <p:cNvSpPr>
            <a:spLocks noGrp="1"/>
          </p:cNvSpPr>
          <p:nvPr>
            <p:ph idx="1"/>
          </p:nvPr>
        </p:nvSpPr>
        <p:spPr/>
        <p:txBody>
          <a:bodyPr>
            <a:normAutofit fontScale="70000" lnSpcReduction="20000"/>
          </a:bodyPr>
          <a:lstStyle/>
          <a:p>
            <a:pPr>
              <a:lnSpc>
                <a:spcPct val="130000"/>
              </a:lnSpc>
            </a:pPr>
            <a:r>
              <a:rPr kumimoji="1" lang="ja-JP" altLang="en-US" sz="3100" dirty="0">
                <a:latin typeface="+mn-ea"/>
              </a:rPr>
              <a:t>この</a:t>
            </a:r>
            <a:r>
              <a:rPr kumimoji="1" lang="en-US" altLang="ja-JP" sz="3100" dirty="0">
                <a:latin typeface="+mn-ea"/>
              </a:rPr>
              <a:t>Gödel</a:t>
            </a:r>
            <a:r>
              <a:rPr kumimoji="1" lang="ja-JP" altLang="en-US" sz="3100" dirty="0">
                <a:latin typeface="+mn-ea"/>
              </a:rPr>
              <a:t>のテキストは全訳して公開する予定だが、この講演のために肝心の部分だけを、先に訳して</a:t>
            </a:r>
            <a:r>
              <a:rPr kumimoji="1" lang="en-US" altLang="ja-JP" sz="3100" dirty="0">
                <a:latin typeface="+mn-ea"/>
              </a:rPr>
              <a:t>WEB</a:t>
            </a:r>
            <a:r>
              <a:rPr kumimoji="1" lang="ja-JP" altLang="en-US" sz="3100" dirty="0">
                <a:latin typeface="+mn-ea"/>
              </a:rPr>
              <a:t>ページ</a:t>
            </a:r>
            <a:r>
              <a:rPr kumimoji="1" lang="ja-JP" altLang="en-US" sz="3100" dirty="0">
                <a:latin typeface="+mn-ea"/>
                <a:hlinkClick r:id="rId4"/>
              </a:rPr>
              <a:t>ゲーデルの歴史観</a:t>
            </a:r>
            <a:r>
              <a:rPr kumimoji="1" lang="ja-JP" altLang="en-US" sz="3100" dirty="0">
                <a:latin typeface="+mn-ea"/>
              </a:rPr>
              <a:t>に公開してあるので、詳しくはそちらをご覧いただきたいが、林が注目したのは次の</a:t>
            </a:r>
            <a:r>
              <a:rPr kumimoji="1" lang="en-US" altLang="ja-JP" sz="3100" dirty="0">
                <a:latin typeface="+mn-ea"/>
              </a:rPr>
              <a:t>Gödel</a:t>
            </a:r>
            <a:r>
              <a:rPr kumimoji="1" lang="ja-JP" altLang="en-US" sz="3100" dirty="0">
                <a:latin typeface="+mn-ea"/>
              </a:rPr>
              <a:t>の歴史観。</a:t>
            </a:r>
            <a:endParaRPr kumimoji="1" lang="en-US" altLang="ja-JP" sz="3100" dirty="0">
              <a:latin typeface="+mn-ea"/>
            </a:endParaRPr>
          </a:p>
          <a:p>
            <a:pPr>
              <a:lnSpc>
                <a:spcPct val="120000"/>
              </a:lnSpc>
            </a:pPr>
            <a:r>
              <a:rPr kumimoji="1" lang="en-US" altLang="ja-JP" sz="3100" dirty="0">
                <a:latin typeface="+mn-ea"/>
              </a:rPr>
              <a:t>Gödel</a:t>
            </a:r>
            <a:r>
              <a:rPr kumimoji="1" lang="ja-JP" altLang="en-US" sz="3100" dirty="0">
                <a:latin typeface="+mn-ea"/>
              </a:rPr>
              <a:t>の歴史観</a:t>
            </a:r>
            <a:endParaRPr kumimoji="1" lang="en-US" altLang="ja-JP" sz="3100" dirty="0">
              <a:latin typeface="+mn-ea"/>
            </a:endParaRPr>
          </a:p>
          <a:p>
            <a:pPr marL="971550" lvl="1" indent="-514350">
              <a:lnSpc>
                <a:spcPct val="120000"/>
              </a:lnSpc>
              <a:buFont typeface="+mj-lt"/>
              <a:buAutoNum type="arabicPeriod"/>
            </a:pPr>
            <a:r>
              <a:rPr kumimoji="1" lang="ja-JP" altLang="en-US" sz="3100" dirty="0">
                <a:latin typeface="+mn-ea"/>
              </a:rPr>
              <a:t>世界観を形而上学</a:t>
            </a:r>
            <a:r>
              <a:rPr kumimoji="1" lang="en-US" altLang="ja-JP" sz="3100" dirty="0">
                <a:latin typeface="+mn-ea"/>
              </a:rPr>
              <a:t>(</a:t>
            </a:r>
            <a:r>
              <a:rPr lang="ja-JP" altLang="en-US" sz="3100" dirty="0">
                <a:latin typeface="+mn-ea"/>
              </a:rPr>
              <a:t>宗教</a:t>
            </a:r>
            <a:r>
              <a:rPr lang="en-US" altLang="ja-JP" sz="3100" dirty="0">
                <a:latin typeface="+mn-ea"/>
              </a:rPr>
              <a:t>)</a:t>
            </a:r>
            <a:r>
              <a:rPr lang="ja-JP" altLang="en-US" sz="3100" dirty="0">
                <a:latin typeface="+mn-ea"/>
              </a:rPr>
              <a:t>からの距離で分類する。</a:t>
            </a:r>
            <a:r>
              <a:rPr kumimoji="1" lang="ja-JP" altLang="en-US" sz="3100" dirty="0">
                <a:latin typeface="+mn-ea"/>
              </a:rPr>
              <a:t>形而上学</a:t>
            </a:r>
            <a:r>
              <a:rPr lang="ja-JP" altLang="en-US" sz="3100" dirty="0">
                <a:latin typeface="+mn-ea"/>
              </a:rPr>
              <a:t>を最右とする右翼に、唯心論、観念論、神学、左翼に、実証主義、懐疑論、唯物論がある。</a:t>
            </a:r>
            <a:endParaRPr lang="en-US" altLang="ja-JP" sz="3100" dirty="0">
              <a:latin typeface="+mn-ea"/>
            </a:endParaRPr>
          </a:p>
          <a:p>
            <a:pPr marL="971550" lvl="1" indent="-514350">
              <a:lnSpc>
                <a:spcPct val="120000"/>
              </a:lnSpc>
              <a:buFont typeface="+mj-lt"/>
              <a:buAutoNum type="arabicPeriod"/>
            </a:pPr>
            <a:r>
              <a:rPr kumimoji="1" lang="ja-JP" altLang="en-US" sz="3100" dirty="0">
                <a:latin typeface="+mn-ea"/>
              </a:rPr>
              <a:t>ルネサンス以後、世界観はニヒリズムの方向、つまり、右から左に進んだ。特に物理ではこれがピークを迎え、</a:t>
            </a:r>
            <a:r>
              <a:rPr lang="ja-JP" altLang="en-US" sz="3100" b="0" i="0" dirty="0">
                <a:solidFill>
                  <a:srgbClr val="000000"/>
                </a:solidFill>
                <a:effectLst/>
                <a:latin typeface="+mn-ea"/>
              </a:rPr>
              <a:t>客体化可能性</a:t>
            </a:r>
            <a:r>
              <a:rPr lang="en-US" altLang="ja-JP" sz="3100" dirty="0" err="1">
                <a:solidFill>
                  <a:srgbClr val="000000"/>
                </a:solidFill>
                <a:latin typeface="+mn-ea"/>
              </a:rPr>
              <a:t>Objektivierbarkeit</a:t>
            </a:r>
            <a:r>
              <a:rPr lang="ja-JP" altLang="en-US" sz="3100" b="0" i="0" dirty="0">
                <a:solidFill>
                  <a:srgbClr val="000000"/>
                </a:solidFill>
                <a:effectLst/>
                <a:latin typeface="+mn-ea"/>
              </a:rPr>
              <a:t>が大幅に放棄され、理論的学というものが終焉</a:t>
            </a:r>
            <a:r>
              <a:rPr lang="en-US" altLang="ja-JP" sz="3100" dirty="0">
                <a:solidFill>
                  <a:srgbClr val="000000"/>
                </a:solidFill>
                <a:latin typeface="+mn-ea"/>
              </a:rPr>
              <a:t>Ende </a:t>
            </a:r>
            <a:r>
              <a:rPr lang="en-US" altLang="ja-JP" sz="3100" dirty="0" err="1">
                <a:solidFill>
                  <a:srgbClr val="000000"/>
                </a:solidFill>
                <a:latin typeface="+mn-ea"/>
              </a:rPr>
              <a:t>jeder</a:t>
            </a:r>
            <a:r>
              <a:rPr lang="en-US" altLang="ja-JP" sz="3100" dirty="0">
                <a:solidFill>
                  <a:srgbClr val="000000"/>
                </a:solidFill>
                <a:latin typeface="+mn-ea"/>
              </a:rPr>
              <a:t> </a:t>
            </a:r>
            <a:r>
              <a:rPr lang="en-US" altLang="ja-JP" sz="3100" dirty="0" err="1">
                <a:solidFill>
                  <a:srgbClr val="000000"/>
                </a:solidFill>
                <a:latin typeface="+mn-ea"/>
              </a:rPr>
              <a:t>theoretischen</a:t>
            </a:r>
            <a:r>
              <a:rPr lang="en-US" altLang="ja-JP" sz="3100" dirty="0">
                <a:solidFill>
                  <a:srgbClr val="000000"/>
                </a:solidFill>
                <a:latin typeface="+mn-ea"/>
              </a:rPr>
              <a:t> </a:t>
            </a:r>
            <a:r>
              <a:rPr lang="en-US" altLang="ja-JP" sz="3100" dirty="0" err="1">
                <a:solidFill>
                  <a:srgbClr val="000000"/>
                </a:solidFill>
                <a:latin typeface="+mn-ea"/>
              </a:rPr>
              <a:t>Wissenschaft</a:t>
            </a:r>
            <a:r>
              <a:rPr lang="ja-JP" altLang="en-US" sz="3100" b="0" i="0" dirty="0">
                <a:solidFill>
                  <a:srgbClr val="000000"/>
                </a:solidFill>
                <a:effectLst/>
                <a:latin typeface="+mn-ea"/>
              </a:rPr>
              <a:t>を迎えている。</a:t>
            </a:r>
            <a:r>
              <a:rPr kumimoji="1" lang="ja-JP" altLang="en-US" sz="3100" dirty="0">
                <a:latin typeface="+mn-ea"/>
              </a:rPr>
              <a:t>これはステレオタイプと言ってよいほど良く知られたことだが</a:t>
            </a:r>
            <a:r>
              <a:rPr kumimoji="1" lang="en-US" altLang="ja-JP" sz="3100" dirty="0">
                <a:latin typeface="+mn-ea"/>
              </a:rPr>
              <a:t>…</a:t>
            </a:r>
          </a:p>
          <a:p>
            <a:pPr marL="971550" lvl="1" indent="-514350">
              <a:lnSpc>
                <a:spcPct val="120000"/>
              </a:lnSpc>
              <a:buFont typeface="+mj-lt"/>
              <a:buAutoNum type="arabicPeriod"/>
            </a:pPr>
            <a:endParaRPr kumimoji="1" lang="en-US" altLang="ja-JP" sz="3100" dirty="0">
              <a:latin typeface="+mn-ea"/>
            </a:endParaRPr>
          </a:p>
          <a:p>
            <a:endParaRPr kumimoji="1" lang="ja-JP" altLang="en-US" dirty="0"/>
          </a:p>
        </p:txBody>
      </p:sp>
      <p:sp>
        <p:nvSpPr>
          <p:cNvPr id="4" name="スライド番号プレースホルダー 3">
            <a:extLst>
              <a:ext uri="{FF2B5EF4-FFF2-40B4-BE49-F238E27FC236}">
                <a16:creationId xmlns:a16="http://schemas.microsoft.com/office/drawing/2014/main" id="{2FFF991C-E3C0-47C9-B231-0AE74DA3CD09}"/>
              </a:ext>
            </a:extLst>
          </p:cNvPr>
          <p:cNvSpPr>
            <a:spLocks noGrp="1"/>
          </p:cNvSpPr>
          <p:nvPr>
            <p:ph type="sldNum" sz="quarter" idx="12"/>
          </p:nvPr>
        </p:nvSpPr>
        <p:spPr/>
        <p:txBody>
          <a:bodyPr/>
          <a:lstStyle/>
          <a:p>
            <a:fld id="{92B5D991-C7B6-4805-8A60-E4C1B9C58E79}" type="slidenum">
              <a:rPr kumimoji="1" lang="ja-JP" altLang="en-US" smtClean="0"/>
              <a:t>4</a:t>
            </a:fld>
            <a:endParaRPr kumimoji="1" lang="ja-JP" altLang="en-US"/>
          </a:p>
        </p:txBody>
      </p:sp>
      <p:pic>
        <p:nvPicPr>
          <p:cNvPr id="5" name="オーディオ 4">
            <a:hlinkClick r:id="" action="ppaction://media"/>
            <a:extLst>
              <a:ext uri="{FF2B5EF4-FFF2-40B4-BE49-F238E27FC236}">
                <a16:creationId xmlns:a16="http://schemas.microsoft.com/office/drawing/2014/main" id="{A3A6A60C-A35F-4896-8BC6-9A50AC9C25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57122125"/>
      </p:ext>
    </p:extLst>
  </p:cSld>
  <p:clrMapOvr>
    <a:masterClrMapping/>
  </p:clrMapOvr>
  <mc:AlternateContent xmlns:mc="http://schemas.openxmlformats.org/markup-compatibility/2006" xmlns:p14="http://schemas.microsoft.com/office/powerpoint/2010/main">
    <mc:Choice Requires="p14">
      <p:transition spd="slow" p14:dur="2000" advTm="193446"/>
    </mc:Choice>
    <mc:Fallback xmlns="">
      <p:transition spd="slow" advTm="19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6F7A88-6C46-43A0-891A-C63DB8B9D305}"/>
              </a:ext>
            </a:extLst>
          </p:cNvPr>
          <p:cNvSpPr>
            <a:spLocks noGrp="1"/>
          </p:cNvSpPr>
          <p:nvPr>
            <p:ph type="title"/>
          </p:nvPr>
        </p:nvSpPr>
        <p:spPr/>
        <p:txBody>
          <a:bodyPr>
            <a:noAutofit/>
          </a:bodyPr>
          <a:lstStyle/>
          <a:p>
            <a:pPr>
              <a:lnSpc>
                <a:spcPct val="120000"/>
              </a:lnSpc>
            </a:pPr>
            <a:r>
              <a:rPr kumimoji="1" lang="en-US" altLang="ja-JP" sz="2800" dirty="0"/>
              <a:t>The modern development of the foundations of mathematics in the light of philosophy</a:t>
            </a:r>
            <a:r>
              <a:rPr kumimoji="1" lang="ja-JP" altLang="en-US" sz="2800" dirty="0"/>
              <a:t>　</a:t>
            </a:r>
            <a:r>
              <a:rPr kumimoji="1" lang="en-US" altLang="ja-JP" sz="2000" dirty="0"/>
              <a:t> </a:t>
            </a:r>
            <a:r>
              <a:rPr kumimoji="1" lang="en-US" altLang="ja-JP" sz="2400" dirty="0"/>
              <a:t>Gödel Collected Works </a:t>
            </a:r>
            <a:r>
              <a:rPr lang="en-US" altLang="ja-JP" sz="2400" dirty="0"/>
              <a:t>Vol. III, pp.364-387 (2/3)</a:t>
            </a:r>
            <a:endParaRPr kumimoji="1" lang="ja-JP" altLang="en-US" sz="2800" dirty="0"/>
          </a:p>
        </p:txBody>
      </p:sp>
      <p:sp>
        <p:nvSpPr>
          <p:cNvPr id="3" name="コンテンツ プレースホルダー 2">
            <a:extLst>
              <a:ext uri="{FF2B5EF4-FFF2-40B4-BE49-F238E27FC236}">
                <a16:creationId xmlns:a16="http://schemas.microsoft.com/office/drawing/2014/main" id="{3047914A-04FD-44D6-A252-51DEA17741DD}"/>
              </a:ext>
            </a:extLst>
          </p:cNvPr>
          <p:cNvSpPr>
            <a:spLocks noGrp="1"/>
          </p:cNvSpPr>
          <p:nvPr>
            <p:ph idx="1"/>
          </p:nvPr>
        </p:nvSpPr>
        <p:spPr/>
        <p:txBody>
          <a:bodyPr>
            <a:normAutofit fontScale="92500" lnSpcReduction="20000"/>
          </a:bodyPr>
          <a:lstStyle/>
          <a:p>
            <a:pPr>
              <a:lnSpc>
                <a:spcPct val="130000"/>
              </a:lnSpc>
            </a:pPr>
            <a:r>
              <a:rPr kumimoji="1" lang="en-US" altLang="ja-JP" sz="2400" dirty="0">
                <a:latin typeface="+mn-ea"/>
              </a:rPr>
              <a:t>Gödel</a:t>
            </a:r>
            <a:r>
              <a:rPr kumimoji="1" lang="ja-JP" altLang="en-US" sz="2400" dirty="0">
                <a:latin typeface="+mn-ea"/>
              </a:rPr>
              <a:t>の歴史観</a:t>
            </a:r>
            <a:r>
              <a:rPr kumimoji="1" lang="en-US" altLang="ja-JP" sz="2400" dirty="0">
                <a:latin typeface="+mn-ea"/>
              </a:rPr>
              <a:t>(</a:t>
            </a:r>
            <a:r>
              <a:rPr kumimoji="1" lang="ja-JP" altLang="en-US" sz="2400" dirty="0">
                <a:latin typeface="+mn-ea"/>
              </a:rPr>
              <a:t>続き</a:t>
            </a:r>
            <a:r>
              <a:rPr kumimoji="1" lang="en-US" altLang="ja-JP" sz="2400" dirty="0">
                <a:latin typeface="+mn-ea"/>
              </a:rPr>
              <a:t>1)</a:t>
            </a:r>
          </a:p>
          <a:p>
            <a:pPr marL="971550" lvl="1" indent="-514350">
              <a:lnSpc>
                <a:spcPct val="130000"/>
              </a:lnSpc>
              <a:buFont typeface="+mj-lt"/>
              <a:buAutoNum type="arabicPeriod" startAt="3"/>
            </a:pPr>
            <a:r>
              <a:rPr lang="ja-JP" altLang="en-US" b="1" dirty="0">
                <a:latin typeface="+mn-ea"/>
              </a:rPr>
              <a:t>アプリオリな数学だけは、この時代精神に反して右に進んだ。</a:t>
            </a:r>
            <a:endParaRPr kumimoji="1" lang="en-US" altLang="ja-JP" dirty="0">
              <a:latin typeface="+mn-ea"/>
            </a:endParaRPr>
          </a:p>
          <a:p>
            <a:pPr marL="971550" lvl="1" indent="-514350">
              <a:lnSpc>
                <a:spcPct val="130000"/>
              </a:lnSpc>
              <a:buFont typeface="+mj-lt"/>
              <a:buAutoNum type="arabicPeriod" startAt="3"/>
            </a:pPr>
            <a:r>
              <a:rPr kumimoji="1" lang="ja-JP" altLang="en-US" dirty="0">
                <a:latin typeface="+mn-ea"/>
              </a:rPr>
              <a:t>しかし、</a:t>
            </a:r>
            <a:r>
              <a:rPr lang="en-US" altLang="ja-JP" dirty="0">
                <a:latin typeface="+mn-ea"/>
              </a:rPr>
              <a:t>19</a:t>
            </a:r>
            <a:r>
              <a:rPr lang="ja-JP" altLang="en-US" dirty="0">
                <a:latin typeface="+mn-ea"/>
              </a:rPr>
              <a:t>世紀が</a:t>
            </a:r>
            <a:r>
              <a:rPr lang="en-US" altLang="ja-JP" dirty="0">
                <a:latin typeface="+mn-ea"/>
              </a:rPr>
              <a:t>20</a:t>
            </a:r>
            <a:r>
              <a:rPr lang="ja-JP" altLang="en-US" dirty="0">
                <a:latin typeface="+mn-ea"/>
              </a:rPr>
              <a:t>世紀に変わる頃、右傾化する数学に、それ故に矛盾が生じた。集合論のアンチノミーである。</a:t>
            </a:r>
            <a:endParaRPr kumimoji="1" lang="en-US" altLang="ja-JP" dirty="0">
              <a:latin typeface="+mn-ea"/>
            </a:endParaRPr>
          </a:p>
          <a:p>
            <a:pPr marL="971550" lvl="1" indent="-514350">
              <a:lnSpc>
                <a:spcPct val="130000"/>
              </a:lnSpc>
              <a:buFont typeface="+mj-lt"/>
              <a:buAutoNum type="arabicPeriod" startAt="3"/>
            </a:pPr>
            <a:r>
              <a:rPr kumimoji="1" lang="ja-JP" altLang="en-US" dirty="0">
                <a:latin typeface="+mn-ea"/>
              </a:rPr>
              <a:t>数学者の多くは、時代精神に従い、真理の集積と信じていた数学理論の多くを諦め、数学者それぞれが</a:t>
            </a:r>
            <a:r>
              <a:rPr lang="ja-JP" altLang="en-US" dirty="0">
                <a:latin typeface="+mn-ea"/>
              </a:rPr>
              <a:t>「</a:t>
            </a:r>
            <a:r>
              <a:rPr kumimoji="1" lang="ja-JP" altLang="en-US" dirty="0">
                <a:latin typeface="+mn-ea"/>
              </a:rPr>
              <a:t>何らかの理由で安全</a:t>
            </a:r>
            <a:r>
              <a:rPr lang="ja-JP" altLang="en-US" dirty="0">
                <a:latin typeface="+mn-ea"/>
              </a:rPr>
              <a:t>と思う限定された数学理論</a:t>
            </a:r>
            <a:r>
              <a:rPr kumimoji="1" lang="ja-JP" altLang="en-US" dirty="0">
                <a:latin typeface="+mn-ea"/>
              </a:rPr>
              <a:t>」以外は、仮説的なものだと考え</a:t>
            </a:r>
            <a:r>
              <a:rPr lang="ja-JP" altLang="en-US" dirty="0">
                <a:latin typeface="+mn-ea"/>
              </a:rPr>
              <a:t>、真理としては放棄し</a:t>
            </a:r>
            <a:r>
              <a:rPr kumimoji="1" lang="ja-JP" altLang="en-US" dirty="0">
                <a:latin typeface="+mn-ea"/>
              </a:rPr>
              <a:t>た。</a:t>
            </a:r>
            <a:endParaRPr kumimoji="1" lang="en-US" altLang="ja-JP" dirty="0">
              <a:latin typeface="+mn-ea"/>
            </a:endParaRPr>
          </a:p>
          <a:p>
            <a:pPr marL="971550" lvl="1" indent="-514350">
              <a:lnSpc>
                <a:spcPct val="130000"/>
              </a:lnSpc>
              <a:buFont typeface="+mj-lt"/>
              <a:buAutoNum type="arabicPeriod" startAt="3"/>
            </a:pPr>
            <a:r>
              <a:rPr kumimoji="1" lang="ja-JP" altLang="en-US" dirty="0">
                <a:latin typeface="+mn-ea"/>
              </a:rPr>
              <a:t>しかし、数学は本質的に右の学であるため、話はそれで終わらず、時代精神と数学の右性を同時に充たすという、</a:t>
            </a:r>
            <a:r>
              <a:rPr kumimoji="1" lang="ja-JP" altLang="en-US" b="1" dirty="0">
                <a:latin typeface="+mn-ea"/>
              </a:rPr>
              <a:t>奇妙な混合体 </a:t>
            </a:r>
            <a:r>
              <a:rPr kumimoji="1" lang="en-US" altLang="ja-JP" b="1" dirty="0" err="1">
                <a:latin typeface="+mn-ea"/>
              </a:rPr>
              <a:t>jenes</a:t>
            </a:r>
            <a:r>
              <a:rPr kumimoji="1" lang="en-US" altLang="ja-JP" b="1" dirty="0">
                <a:latin typeface="+mn-ea"/>
              </a:rPr>
              <a:t> </a:t>
            </a:r>
            <a:r>
              <a:rPr kumimoji="1" lang="en-US" altLang="ja-JP" b="1" dirty="0" err="1">
                <a:latin typeface="+mn-ea"/>
              </a:rPr>
              <a:t>merkwürdige</a:t>
            </a:r>
            <a:r>
              <a:rPr kumimoji="1" lang="en-US" altLang="ja-JP" b="1" dirty="0">
                <a:latin typeface="+mn-ea"/>
              </a:rPr>
              <a:t> </a:t>
            </a:r>
            <a:r>
              <a:rPr kumimoji="1" lang="en-US" altLang="ja-JP" b="1" dirty="0" err="1">
                <a:latin typeface="+mn-ea"/>
              </a:rPr>
              <a:t>Zwitterding</a:t>
            </a:r>
            <a:r>
              <a:rPr kumimoji="1" lang="en-US" altLang="ja-JP" b="1" dirty="0">
                <a:latin typeface="+mn-ea"/>
              </a:rPr>
              <a:t> </a:t>
            </a:r>
            <a:r>
              <a:rPr kumimoji="1" lang="ja-JP" altLang="en-US" b="1" dirty="0">
                <a:latin typeface="+mn-ea"/>
              </a:rPr>
              <a:t>である</a:t>
            </a:r>
            <a:r>
              <a:rPr kumimoji="1" lang="en-US" altLang="ja-JP" b="1" dirty="0">
                <a:latin typeface="+mn-ea"/>
              </a:rPr>
              <a:t>Hilbert</a:t>
            </a:r>
            <a:r>
              <a:rPr kumimoji="1" lang="ja-JP" altLang="en-US" b="1" dirty="0">
                <a:latin typeface="+mn-ea"/>
              </a:rPr>
              <a:t>計画</a:t>
            </a:r>
            <a:r>
              <a:rPr kumimoji="1" lang="ja-JP" altLang="en-US" dirty="0">
                <a:latin typeface="+mn-ea"/>
              </a:rPr>
              <a:t>が生まれた。</a:t>
            </a:r>
            <a:endParaRPr kumimoji="1" lang="en-US" altLang="ja-JP" dirty="0">
              <a:latin typeface="+mn-ea"/>
            </a:endParaRPr>
          </a:p>
          <a:p>
            <a:pPr marL="0" indent="0">
              <a:lnSpc>
                <a:spcPct val="130000"/>
              </a:lnSpc>
              <a:buNone/>
            </a:pPr>
            <a:endParaRPr kumimoji="1" lang="en-US" altLang="ja-JP" dirty="0"/>
          </a:p>
        </p:txBody>
      </p:sp>
      <p:sp>
        <p:nvSpPr>
          <p:cNvPr id="4" name="スライド番号プレースホルダー 3">
            <a:extLst>
              <a:ext uri="{FF2B5EF4-FFF2-40B4-BE49-F238E27FC236}">
                <a16:creationId xmlns:a16="http://schemas.microsoft.com/office/drawing/2014/main" id="{8B0DF621-E37A-46F6-AD63-E66F917BDD0E}"/>
              </a:ext>
            </a:extLst>
          </p:cNvPr>
          <p:cNvSpPr>
            <a:spLocks noGrp="1"/>
          </p:cNvSpPr>
          <p:nvPr>
            <p:ph type="sldNum" sz="quarter" idx="12"/>
          </p:nvPr>
        </p:nvSpPr>
        <p:spPr/>
        <p:txBody>
          <a:bodyPr/>
          <a:lstStyle/>
          <a:p>
            <a:fld id="{92B5D991-C7B6-4805-8A60-E4C1B9C58E79}" type="slidenum">
              <a:rPr kumimoji="1" lang="ja-JP" altLang="en-US" smtClean="0"/>
              <a:t>5</a:t>
            </a:fld>
            <a:endParaRPr kumimoji="1" lang="ja-JP" altLang="en-US"/>
          </a:p>
        </p:txBody>
      </p:sp>
      <p:pic>
        <p:nvPicPr>
          <p:cNvPr id="5" name="オーディオ 4">
            <a:hlinkClick r:id="" action="ppaction://media"/>
            <a:extLst>
              <a:ext uri="{FF2B5EF4-FFF2-40B4-BE49-F238E27FC236}">
                <a16:creationId xmlns:a16="http://schemas.microsoft.com/office/drawing/2014/main" id="{A96D2725-4171-4BBC-B1DD-8D5EEADD33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1757912"/>
      </p:ext>
    </p:extLst>
  </p:cSld>
  <p:clrMapOvr>
    <a:masterClrMapping/>
  </p:clrMapOvr>
  <mc:AlternateContent xmlns:mc="http://schemas.openxmlformats.org/markup-compatibility/2006" xmlns:p14="http://schemas.microsoft.com/office/powerpoint/2010/main">
    <mc:Choice Requires="p14">
      <p:transition spd="slow" p14:dur="2000" advTm="85110"/>
    </mc:Choice>
    <mc:Fallback xmlns="">
      <p:transition spd="slow" advTm="8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6F7A88-6C46-43A0-891A-C63DB8B9D305}"/>
              </a:ext>
            </a:extLst>
          </p:cNvPr>
          <p:cNvSpPr>
            <a:spLocks noGrp="1"/>
          </p:cNvSpPr>
          <p:nvPr>
            <p:ph type="title"/>
          </p:nvPr>
        </p:nvSpPr>
        <p:spPr/>
        <p:txBody>
          <a:bodyPr>
            <a:noAutofit/>
          </a:bodyPr>
          <a:lstStyle/>
          <a:p>
            <a:pPr>
              <a:lnSpc>
                <a:spcPct val="120000"/>
              </a:lnSpc>
            </a:pPr>
            <a:r>
              <a:rPr kumimoji="1" lang="en-US" altLang="ja-JP" sz="2800" dirty="0">
                <a:latin typeface="+mj-ea"/>
              </a:rPr>
              <a:t>The modern development of the foundations of mathematics in the light of philosophy</a:t>
            </a:r>
            <a:r>
              <a:rPr kumimoji="1" lang="ja-JP" altLang="en-US" sz="2800" dirty="0">
                <a:latin typeface="+mj-ea"/>
              </a:rPr>
              <a:t>　</a:t>
            </a:r>
            <a:r>
              <a:rPr kumimoji="1" lang="en-US" altLang="ja-JP" sz="2000" dirty="0">
                <a:latin typeface="+mj-ea"/>
              </a:rPr>
              <a:t> </a:t>
            </a:r>
            <a:r>
              <a:rPr kumimoji="1" lang="en-US" altLang="ja-JP" sz="2400" dirty="0">
                <a:latin typeface="+mj-ea"/>
              </a:rPr>
              <a:t>Gödel Collected Works </a:t>
            </a:r>
            <a:r>
              <a:rPr lang="en-US" altLang="ja-JP" sz="2400" dirty="0">
                <a:latin typeface="+mj-ea"/>
              </a:rPr>
              <a:t>Vol. III, pp.364-387 (2/3)</a:t>
            </a:r>
            <a:endParaRPr kumimoji="1" lang="ja-JP" altLang="en-US" sz="2800" dirty="0">
              <a:latin typeface="+mj-ea"/>
            </a:endParaRPr>
          </a:p>
        </p:txBody>
      </p:sp>
      <p:sp>
        <p:nvSpPr>
          <p:cNvPr id="3" name="コンテンツ プレースホルダー 2">
            <a:extLst>
              <a:ext uri="{FF2B5EF4-FFF2-40B4-BE49-F238E27FC236}">
                <a16:creationId xmlns:a16="http://schemas.microsoft.com/office/drawing/2014/main" id="{3047914A-04FD-44D6-A252-51DEA17741DD}"/>
              </a:ext>
            </a:extLst>
          </p:cNvPr>
          <p:cNvSpPr>
            <a:spLocks noGrp="1"/>
          </p:cNvSpPr>
          <p:nvPr>
            <p:ph idx="1"/>
          </p:nvPr>
        </p:nvSpPr>
        <p:spPr/>
        <p:txBody>
          <a:bodyPr/>
          <a:lstStyle/>
          <a:p>
            <a:r>
              <a:rPr kumimoji="1" lang="en-US" altLang="ja-JP" sz="2200" dirty="0">
                <a:latin typeface="+mn-ea"/>
              </a:rPr>
              <a:t>Gödel</a:t>
            </a:r>
            <a:r>
              <a:rPr kumimoji="1" lang="ja-JP" altLang="en-US" sz="2200" dirty="0">
                <a:latin typeface="+mn-ea"/>
              </a:rPr>
              <a:t>の</a:t>
            </a:r>
            <a:r>
              <a:rPr lang="ja-JP" altLang="en-US" sz="2200" dirty="0">
                <a:latin typeface="+mn-ea"/>
              </a:rPr>
              <a:t>歴史観</a:t>
            </a:r>
            <a:r>
              <a:rPr kumimoji="1" lang="en-US" altLang="ja-JP" sz="2200" dirty="0">
                <a:latin typeface="+mn-ea"/>
              </a:rPr>
              <a:t>(</a:t>
            </a:r>
            <a:r>
              <a:rPr kumimoji="1" lang="ja-JP" altLang="en-US" sz="2200" dirty="0">
                <a:latin typeface="+mn-ea"/>
              </a:rPr>
              <a:t>続き</a:t>
            </a:r>
            <a:r>
              <a:rPr kumimoji="1" lang="en-US" altLang="ja-JP" sz="2200" dirty="0">
                <a:latin typeface="+mn-ea"/>
              </a:rPr>
              <a:t>2)</a:t>
            </a:r>
          </a:p>
          <a:p>
            <a:pPr marL="971550" lvl="1" indent="-514350">
              <a:lnSpc>
                <a:spcPct val="120000"/>
              </a:lnSpc>
              <a:buFont typeface="+mj-lt"/>
              <a:buAutoNum type="arabicPeriod" startAt="7"/>
            </a:pPr>
            <a:r>
              <a:rPr lang="en-US" altLang="ja-JP" sz="2200" dirty="0">
                <a:latin typeface="+mn-ea"/>
              </a:rPr>
              <a:t>Hilbert</a:t>
            </a:r>
            <a:r>
              <a:rPr lang="ja-JP" altLang="en-US" sz="2200" dirty="0">
                <a:latin typeface="+mn-ea"/>
              </a:rPr>
              <a:t>計画とは、右的数学を、記号論理学を使って有限的な記号列のゲームとして再編し、それが無矛盾で完全であることを左的</a:t>
            </a:r>
            <a:r>
              <a:rPr lang="en-US" altLang="ja-JP" sz="2200" dirty="0">
                <a:latin typeface="+mn-ea"/>
              </a:rPr>
              <a:t>(</a:t>
            </a:r>
            <a:r>
              <a:rPr lang="ja-JP" altLang="en-US" sz="2200" dirty="0">
                <a:latin typeface="+mn-ea"/>
              </a:rPr>
              <a:t>有限的</a:t>
            </a:r>
            <a:r>
              <a:rPr lang="en-US" altLang="ja-JP" sz="2200" dirty="0">
                <a:latin typeface="+mn-ea"/>
              </a:rPr>
              <a:t>)</a:t>
            </a:r>
            <a:r>
              <a:rPr lang="ja-JP" altLang="en-US" sz="2200" dirty="0">
                <a:latin typeface="+mn-ea"/>
              </a:rPr>
              <a:t>に証明することにより右的数学を救う計画。</a:t>
            </a:r>
            <a:endParaRPr lang="en-US" altLang="ja-JP" sz="2200" dirty="0">
              <a:latin typeface="+mn-ea"/>
            </a:endParaRPr>
          </a:p>
          <a:p>
            <a:pPr marL="971550" lvl="1" indent="-514350">
              <a:lnSpc>
                <a:spcPct val="120000"/>
              </a:lnSpc>
              <a:buFont typeface="+mj-lt"/>
              <a:buAutoNum type="arabicPeriod" startAt="7"/>
            </a:pPr>
            <a:r>
              <a:rPr lang="ja-JP" altLang="en-US" sz="2200" dirty="0">
                <a:latin typeface="+mn-ea"/>
              </a:rPr>
              <a:t>しかし、完全な理論は存在せず、無矛盾性の証明も有限的方法では実行不可能なことが、自分の二つの不完全性定理で証明されたため、</a:t>
            </a:r>
            <a:r>
              <a:rPr lang="en-US" altLang="ja-JP" sz="2200" dirty="0">
                <a:latin typeface="+mn-ea"/>
              </a:rPr>
              <a:t>Hilbert</a:t>
            </a:r>
            <a:r>
              <a:rPr lang="ja-JP" altLang="en-US" sz="2200" dirty="0">
                <a:latin typeface="+mn-ea"/>
              </a:rPr>
              <a:t>計画は不可能だと判明した。</a:t>
            </a:r>
            <a:endParaRPr lang="en-US" altLang="ja-JP" sz="2200" dirty="0">
              <a:latin typeface="+mn-ea"/>
            </a:endParaRPr>
          </a:p>
          <a:p>
            <a:pPr marL="971550" lvl="1" indent="-514350">
              <a:lnSpc>
                <a:spcPct val="120000"/>
              </a:lnSpc>
              <a:buFont typeface="+mj-lt"/>
              <a:buAutoNum type="arabicPeriod" startAt="7"/>
            </a:pPr>
            <a:r>
              <a:rPr lang="ja-JP" altLang="en-US" sz="2200" b="1" dirty="0">
                <a:latin typeface="+mn-ea"/>
              </a:rPr>
              <a:t>数学の右性を左のもの</a:t>
            </a:r>
            <a:r>
              <a:rPr lang="en-US" altLang="ja-JP" sz="2200" b="1" dirty="0">
                <a:latin typeface="+mn-ea"/>
              </a:rPr>
              <a:t>(</a:t>
            </a:r>
            <a:r>
              <a:rPr lang="ja-JP" altLang="en-US" sz="2200" b="1" dirty="0">
                <a:latin typeface="+mn-ea"/>
              </a:rPr>
              <a:t>有限の立場 </a:t>
            </a:r>
            <a:r>
              <a:rPr lang="en-US" altLang="ja-JP" sz="2200" b="1" dirty="0">
                <a:latin typeface="+mn-ea"/>
              </a:rPr>
              <a:t>der finite </a:t>
            </a:r>
            <a:r>
              <a:rPr lang="en-US" altLang="ja-JP" sz="2200" b="1" dirty="0" err="1">
                <a:latin typeface="+mn-ea"/>
              </a:rPr>
              <a:t>Standpunkt</a:t>
            </a:r>
            <a:r>
              <a:rPr lang="en-US" altLang="ja-JP" sz="2200" b="1" dirty="0">
                <a:latin typeface="+mn-ea"/>
              </a:rPr>
              <a:t>)</a:t>
            </a:r>
            <a:r>
              <a:rPr lang="ja-JP" altLang="en-US" sz="2200" b="1" dirty="0">
                <a:latin typeface="+mn-ea"/>
              </a:rPr>
              <a:t>で正当化しようというのは、いずれにせよ不可能なことであった。</a:t>
            </a:r>
            <a:endParaRPr lang="en-US" altLang="ja-JP" sz="2200" b="1" dirty="0">
              <a:latin typeface="+mn-ea"/>
            </a:endParaRPr>
          </a:p>
          <a:p>
            <a:pPr>
              <a:lnSpc>
                <a:spcPct val="120000"/>
              </a:lnSpc>
            </a:pPr>
            <a:r>
              <a:rPr kumimoji="1" lang="ja-JP" altLang="en-US" sz="2200" dirty="0">
                <a:latin typeface="+mn-ea"/>
              </a:rPr>
              <a:t>最後の部分は</a:t>
            </a:r>
            <a:r>
              <a:rPr kumimoji="1" lang="ja-JP" altLang="en-US" sz="2200" b="1" dirty="0">
                <a:latin typeface="+mn-ea"/>
              </a:rPr>
              <a:t>不完全性定理は歴史的必然</a:t>
            </a:r>
            <a:r>
              <a:rPr kumimoji="1" lang="ja-JP" altLang="en-US" sz="2200" dirty="0">
                <a:latin typeface="+mn-ea"/>
              </a:rPr>
              <a:t>だったということを意味する。</a:t>
            </a:r>
            <a:endParaRPr kumimoji="1" lang="en-US" altLang="ja-JP" sz="2200" dirty="0">
              <a:latin typeface="+mn-ea"/>
            </a:endParaRPr>
          </a:p>
        </p:txBody>
      </p:sp>
      <p:sp>
        <p:nvSpPr>
          <p:cNvPr id="4" name="スライド番号プレースホルダー 3">
            <a:extLst>
              <a:ext uri="{FF2B5EF4-FFF2-40B4-BE49-F238E27FC236}">
                <a16:creationId xmlns:a16="http://schemas.microsoft.com/office/drawing/2014/main" id="{B3B3C2E4-F1B4-4354-8AC7-C0B199941501}"/>
              </a:ext>
            </a:extLst>
          </p:cNvPr>
          <p:cNvSpPr>
            <a:spLocks noGrp="1"/>
          </p:cNvSpPr>
          <p:nvPr>
            <p:ph type="sldNum" sz="quarter" idx="12"/>
          </p:nvPr>
        </p:nvSpPr>
        <p:spPr/>
        <p:txBody>
          <a:bodyPr/>
          <a:lstStyle/>
          <a:p>
            <a:fld id="{92B5D991-C7B6-4805-8A60-E4C1B9C58E79}" type="slidenum">
              <a:rPr kumimoji="1" lang="ja-JP" altLang="en-US" smtClean="0"/>
              <a:t>6</a:t>
            </a:fld>
            <a:endParaRPr kumimoji="1" lang="ja-JP" altLang="en-US"/>
          </a:p>
        </p:txBody>
      </p:sp>
      <p:pic>
        <p:nvPicPr>
          <p:cNvPr id="5" name="オーディオ 4">
            <a:hlinkClick r:id="" action="ppaction://media"/>
            <a:extLst>
              <a:ext uri="{FF2B5EF4-FFF2-40B4-BE49-F238E27FC236}">
                <a16:creationId xmlns:a16="http://schemas.microsoft.com/office/drawing/2014/main" id="{D75F71EA-ABBE-4F0E-921E-1DAAC5BCC3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73824911"/>
      </p:ext>
    </p:extLst>
  </p:cSld>
  <p:clrMapOvr>
    <a:masterClrMapping/>
  </p:clrMapOvr>
  <mc:AlternateContent xmlns:mc="http://schemas.openxmlformats.org/markup-compatibility/2006" xmlns:p14="http://schemas.microsoft.com/office/powerpoint/2010/main">
    <mc:Choice Requires="p14">
      <p:transition spd="slow" p14:dur="2000" advTm="121589"/>
    </mc:Choice>
    <mc:Fallback xmlns="">
      <p:transition spd="slow" advTm="121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6F7A88-6C46-43A0-891A-C63DB8B9D305}"/>
              </a:ext>
            </a:extLst>
          </p:cNvPr>
          <p:cNvSpPr>
            <a:spLocks noGrp="1"/>
          </p:cNvSpPr>
          <p:nvPr>
            <p:ph type="title"/>
          </p:nvPr>
        </p:nvSpPr>
        <p:spPr/>
        <p:txBody>
          <a:bodyPr>
            <a:noAutofit/>
          </a:bodyPr>
          <a:lstStyle/>
          <a:p>
            <a:r>
              <a:rPr lang="ja-JP" altLang="en-US" dirty="0"/>
              <a:t>数学だけは右傾化した？？？</a:t>
            </a:r>
            <a:endParaRPr kumimoji="1" lang="ja-JP" altLang="en-US" dirty="0"/>
          </a:p>
        </p:txBody>
      </p:sp>
      <p:sp>
        <p:nvSpPr>
          <p:cNvPr id="3" name="コンテンツ プレースホルダー 2">
            <a:extLst>
              <a:ext uri="{FF2B5EF4-FFF2-40B4-BE49-F238E27FC236}">
                <a16:creationId xmlns:a16="http://schemas.microsoft.com/office/drawing/2014/main" id="{3047914A-04FD-44D6-A252-51DEA17741DD}"/>
              </a:ext>
            </a:extLst>
          </p:cNvPr>
          <p:cNvSpPr>
            <a:spLocks noGrp="1"/>
          </p:cNvSpPr>
          <p:nvPr>
            <p:ph idx="1"/>
          </p:nvPr>
        </p:nvSpPr>
        <p:spPr/>
        <p:txBody>
          <a:bodyPr>
            <a:normAutofit lnSpcReduction="10000"/>
          </a:bodyPr>
          <a:lstStyle/>
          <a:p>
            <a:pPr>
              <a:lnSpc>
                <a:spcPct val="120000"/>
              </a:lnSpc>
            </a:pPr>
            <a:r>
              <a:rPr kumimoji="1" lang="ja-JP" altLang="en-US" sz="2200" dirty="0">
                <a:latin typeface="+mn-ea"/>
              </a:rPr>
              <a:t>これを初めて読んだ時、林は応用数学や</a:t>
            </a:r>
            <a:r>
              <a:rPr kumimoji="1" lang="en-US" altLang="ja-JP" sz="2200" dirty="0">
                <a:latin typeface="+mn-ea"/>
              </a:rPr>
              <a:t>IT</a:t>
            </a:r>
            <a:r>
              <a:rPr kumimoji="1" lang="ja-JP" altLang="en-US" sz="2200" dirty="0">
                <a:latin typeface="+mn-ea"/>
              </a:rPr>
              <a:t>を教える神戸大工学部教授で、</a:t>
            </a:r>
            <a:r>
              <a:rPr kumimoji="1" lang="en-US" altLang="ja-JP" sz="2200" dirty="0">
                <a:latin typeface="+mn-ea"/>
              </a:rPr>
              <a:t>IT</a:t>
            </a:r>
            <a:r>
              <a:rPr kumimoji="1" lang="ja-JP" altLang="en-US" sz="2200" dirty="0">
                <a:latin typeface="+mn-ea"/>
              </a:rPr>
              <a:t>のために社会学の勉強を始めていたのと、</a:t>
            </a:r>
            <a:r>
              <a:rPr kumimoji="1" lang="ja-JP" altLang="en-US" sz="2200" dirty="0">
                <a:latin typeface="+mn-ea"/>
                <a:hlinkClick r:id="rId4"/>
              </a:rPr>
              <a:t>不完全性定理論文和訳の解説</a:t>
            </a:r>
            <a:r>
              <a:rPr kumimoji="1" lang="ja-JP" altLang="en-US" sz="2200" dirty="0">
                <a:latin typeface="+mn-ea"/>
              </a:rPr>
              <a:t>執筆のために自己流で数学史をやっていた以外には、人文学の知識はほとんどなかった。</a:t>
            </a:r>
            <a:endParaRPr kumimoji="1" lang="en-US" altLang="ja-JP" sz="2200" dirty="0">
              <a:latin typeface="+mn-ea"/>
            </a:endParaRPr>
          </a:p>
          <a:p>
            <a:pPr>
              <a:lnSpc>
                <a:spcPct val="120000"/>
              </a:lnSpc>
            </a:pPr>
            <a:r>
              <a:rPr lang="ja-JP" altLang="en-US" sz="2200" dirty="0">
                <a:latin typeface="+mn-ea"/>
              </a:rPr>
              <a:t>そのため、</a:t>
            </a:r>
            <a:r>
              <a:rPr lang="en-US" altLang="ja-JP" sz="2200" dirty="0">
                <a:latin typeface="+mn-ea"/>
              </a:rPr>
              <a:t>Gödel</a:t>
            </a:r>
            <a:r>
              <a:rPr lang="ja-JP" altLang="en-US" sz="2200" dirty="0">
                <a:latin typeface="+mn-ea"/>
              </a:rPr>
              <a:t>の「数学だけは右傾化した」という主張を読んで飛び上がるほど驚いた。これは集合論のことで、数理論理学者として研究者としての経歴を始めた林に取っては、集合論は、近代の象徴、左に位置するものだったから。</a:t>
            </a:r>
            <a:endParaRPr lang="en-US" altLang="ja-JP" sz="2200" dirty="0">
              <a:latin typeface="+mn-ea"/>
            </a:endParaRPr>
          </a:p>
          <a:p>
            <a:pPr>
              <a:lnSpc>
                <a:spcPct val="120000"/>
              </a:lnSpc>
            </a:pPr>
            <a:r>
              <a:rPr lang="ja-JP" altLang="en-US" sz="2200" dirty="0">
                <a:latin typeface="+mn-ea"/>
              </a:rPr>
              <a:t>その後の林の学者人生は、この違和感の意味を理解し、</a:t>
            </a:r>
            <a:r>
              <a:rPr lang="en-US" altLang="ja-JP" sz="2200" dirty="0">
                <a:latin typeface="+mn-ea"/>
              </a:rPr>
              <a:t>Gödel</a:t>
            </a:r>
            <a:r>
              <a:rPr lang="ja-JP" altLang="en-US" sz="2200" dirty="0">
                <a:latin typeface="+mn-ea"/>
              </a:rPr>
              <a:t>の歴史観の妥当性を問うためにあったようなものに結果としてはなっている。</a:t>
            </a:r>
            <a:endParaRPr lang="en-US" altLang="ja-JP" sz="2200" dirty="0">
              <a:latin typeface="+mn-ea"/>
            </a:endParaRPr>
          </a:p>
          <a:p>
            <a:pPr lvl="1">
              <a:lnSpc>
                <a:spcPct val="120000"/>
              </a:lnSpc>
            </a:pPr>
            <a:r>
              <a:rPr lang="ja-JP" altLang="en-US" sz="2000" dirty="0">
                <a:latin typeface="+mn-ea"/>
              </a:rPr>
              <a:t>この時、少し哲学の素養があったら、それほど驚かず、今日、ここでこういう話をしていることもなかったかもしれないが。</a:t>
            </a:r>
            <a:endParaRPr kumimoji="1" lang="en-US" altLang="ja-JP" sz="2000" dirty="0">
              <a:latin typeface="+mn-ea"/>
            </a:endParaRPr>
          </a:p>
          <a:p>
            <a:endParaRPr kumimoji="1" lang="ja-JP" altLang="en-US" dirty="0">
              <a:latin typeface="+mn-ea"/>
            </a:endParaRPr>
          </a:p>
        </p:txBody>
      </p:sp>
      <p:sp>
        <p:nvSpPr>
          <p:cNvPr id="4" name="スライド番号プレースホルダー 3">
            <a:extLst>
              <a:ext uri="{FF2B5EF4-FFF2-40B4-BE49-F238E27FC236}">
                <a16:creationId xmlns:a16="http://schemas.microsoft.com/office/drawing/2014/main" id="{8A3B78E9-A03C-4125-9859-1F9ECF844A00}"/>
              </a:ext>
            </a:extLst>
          </p:cNvPr>
          <p:cNvSpPr>
            <a:spLocks noGrp="1"/>
          </p:cNvSpPr>
          <p:nvPr>
            <p:ph type="sldNum" sz="quarter" idx="12"/>
          </p:nvPr>
        </p:nvSpPr>
        <p:spPr/>
        <p:txBody>
          <a:bodyPr/>
          <a:lstStyle/>
          <a:p>
            <a:fld id="{92B5D991-C7B6-4805-8A60-E4C1B9C58E79}" type="slidenum">
              <a:rPr kumimoji="1" lang="ja-JP" altLang="en-US" smtClean="0"/>
              <a:t>7</a:t>
            </a:fld>
            <a:endParaRPr kumimoji="1" lang="ja-JP" altLang="en-US"/>
          </a:p>
        </p:txBody>
      </p:sp>
      <p:pic>
        <p:nvPicPr>
          <p:cNvPr id="8" name="オーディオ 7">
            <a:hlinkClick r:id="" action="ppaction://media"/>
            <a:extLst>
              <a:ext uri="{FF2B5EF4-FFF2-40B4-BE49-F238E27FC236}">
                <a16:creationId xmlns:a16="http://schemas.microsoft.com/office/drawing/2014/main" id="{EDEE3B9F-C7F1-4345-B941-EA33ABF083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9162759"/>
      </p:ext>
    </p:extLst>
  </p:cSld>
  <p:clrMapOvr>
    <a:masterClrMapping/>
  </p:clrMapOvr>
  <mc:AlternateContent xmlns:mc="http://schemas.openxmlformats.org/markup-compatibility/2006" xmlns:p14="http://schemas.microsoft.com/office/powerpoint/2010/main">
    <mc:Choice Requires="p14">
      <p:transition spd="slow" p14:dur="2000" advTm="146596"/>
    </mc:Choice>
    <mc:Fallback xmlns="">
      <p:transition spd="slow" advTm="146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EB066-EE44-4376-B188-151ECD131D70}"/>
              </a:ext>
            </a:extLst>
          </p:cNvPr>
          <p:cNvSpPr>
            <a:spLocks noGrp="1"/>
          </p:cNvSpPr>
          <p:nvPr>
            <p:ph type="title"/>
          </p:nvPr>
        </p:nvSpPr>
        <p:spPr/>
        <p:txBody>
          <a:bodyPr/>
          <a:lstStyle/>
          <a:p>
            <a:r>
              <a:rPr kumimoji="1" lang="ja-JP" altLang="en-US" dirty="0"/>
              <a:t>プロの歴史家へ</a:t>
            </a:r>
          </a:p>
        </p:txBody>
      </p:sp>
      <p:sp>
        <p:nvSpPr>
          <p:cNvPr id="3" name="コンテンツ プレースホルダー 2">
            <a:extLst>
              <a:ext uri="{FF2B5EF4-FFF2-40B4-BE49-F238E27FC236}">
                <a16:creationId xmlns:a16="http://schemas.microsoft.com/office/drawing/2014/main" id="{42CEC437-4A10-45FE-B734-9F08297763CC}"/>
              </a:ext>
            </a:extLst>
          </p:cNvPr>
          <p:cNvSpPr>
            <a:spLocks noGrp="1"/>
          </p:cNvSpPr>
          <p:nvPr>
            <p:ph idx="1"/>
          </p:nvPr>
        </p:nvSpPr>
        <p:spPr/>
        <p:txBody>
          <a:bodyPr>
            <a:noAutofit/>
          </a:bodyPr>
          <a:lstStyle/>
          <a:p>
            <a:pPr>
              <a:lnSpc>
                <a:spcPct val="120000"/>
              </a:lnSpc>
            </a:pPr>
            <a:r>
              <a:rPr lang="en-US" altLang="ja-JP" sz="2200" dirty="0">
                <a:latin typeface="+mn-ea"/>
              </a:rPr>
              <a:t>Gödel</a:t>
            </a:r>
            <a:r>
              <a:rPr lang="ja-JP" altLang="en-US" sz="2200" dirty="0">
                <a:latin typeface="+mn-ea"/>
              </a:rPr>
              <a:t>の主張の意味と妥当性は理解できないまま、昼は工学部教授夜はアマチュア歴史家という生活を続けたが、たまたま、広辞苑にある「公理主義」</a:t>
            </a:r>
            <a:r>
              <a:rPr lang="en-US" altLang="ja-JP" sz="2200" dirty="0" err="1">
                <a:latin typeface="+mn-ea"/>
              </a:rPr>
              <a:t>Axiomatismus</a:t>
            </a:r>
            <a:r>
              <a:rPr lang="ja-JP" altLang="en-US" sz="2200" dirty="0">
                <a:latin typeface="+mn-ea"/>
              </a:rPr>
              <a:t> というドイツ語が和製で、昭和初期に田辺元が、</a:t>
            </a:r>
            <a:r>
              <a:rPr lang="en-US" altLang="ja-JP" sz="2200" dirty="0" err="1">
                <a:latin typeface="+mn-ea"/>
              </a:rPr>
              <a:t>Axiomatik</a:t>
            </a:r>
            <a:r>
              <a:rPr lang="en-US" altLang="ja-JP" sz="2200" dirty="0">
                <a:latin typeface="+mn-ea"/>
              </a:rPr>
              <a:t> </a:t>
            </a:r>
            <a:r>
              <a:rPr lang="ja-JP" altLang="en-US" sz="2200" dirty="0">
                <a:latin typeface="+mn-ea"/>
              </a:rPr>
              <a:t>の訳を公理説から公理主義に変えたのが誤解の原因だ、という史料研究を行った。</a:t>
            </a:r>
            <a:endParaRPr lang="en-US" altLang="ja-JP" sz="2200" dirty="0">
              <a:latin typeface="+mn-ea"/>
            </a:endParaRPr>
          </a:p>
          <a:p>
            <a:pPr>
              <a:lnSpc>
                <a:spcPct val="120000"/>
              </a:lnSpc>
            </a:pPr>
            <a:r>
              <a:rPr lang="ja-JP" altLang="en-US" sz="2200" dirty="0">
                <a:latin typeface="+mn-ea"/>
              </a:rPr>
              <a:t>自身としては初めての一次史料研究が楽しくてさらに歴史研究にのめり込んだ。</a:t>
            </a:r>
            <a:endParaRPr lang="en-US" altLang="ja-JP" sz="2200" dirty="0">
              <a:latin typeface="+mn-ea"/>
            </a:endParaRPr>
          </a:p>
          <a:p>
            <a:pPr>
              <a:lnSpc>
                <a:spcPct val="120000"/>
              </a:lnSpc>
            </a:pPr>
            <a:r>
              <a:rPr lang="ja-JP" altLang="en-US" sz="2200" dirty="0">
                <a:latin typeface="+mn-ea"/>
              </a:rPr>
              <a:t>その後、幸運にも京大文学部史上初の一般公募人事に応募して採用され、プロの歴史家になる。その時、手つかずの田辺の史料があることは聞いたが、数学史とは関係なさそうなので、縁があれば見る機会もあるだろうという位にしか考えなかった。その頃の研究対象は</a:t>
            </a:r>
            <a:r>
              <a:rPr lang="en-US" altLang="ja-JP" sz="2200" dirty="0">
                <a:latin typeface="+mn-ea"/>
              </a:rPr>
              <a:t>Hilbert</a:t>
            </a:r>
            <a:r>
              <a:rPr lang="ja-JP" altLang="en-US" sz="2200" dirty="0">
                <a:latin typeface="+mn-ea"/>
              </a:rPr>
              <a:t>計画を立案した</a:t>
            </a:r>
            <a:r>
              <a:rPr lang="en-US" altLang="ja-JP" sz="2200" dirty="0">
                <a:latin typeface="+mn-ea"/>
              </a:rPr>
              <a:t>20</a:t>
            </a:r>
            <a:r>
              <a:rPr lang="ja-JP" altLang="en-US" sz="2200" dirty="0">
                <a:latin typeface="+mn-ea"/>
              </a:rPr>
              <a:t>世紀抽象数学の父の一人で、公理主義・公理論の提唱者の</a:t>
            </a:r>
            <a:r>
              <a:rPr lang="en-US" altLang="ja-JP" sz="2200" dirty="0">
                <a:latin typeface="+mn-ea"/>
                <a:hlinkClick r:id="rId4"/>
              </a:rPr>
              <a:t>David Hilbert</a:t>
            </a:r>
            <a:r>
              <a:rPr lang="ja-JP" altLang="en-US" sz="2200" dirty="0">
                <a:latin typeface="+mn-ea"/>
              </a:rPr>
              <a:t>が遺した膨大な史料だった。</a:t>
            </a:r>
            <a:endParaRPr lang="en-US" altLang="ja-JP" sz="2200" dirty="0">
              <a:latin typeface="+mn-ea"/>
            </a:endParaRPr>
          </a:p>
        </p:txBody>
      </p:sp>
      <p:sp>
        <p:nvSpPr>
          <p:cNvPr id="4" name="スライド番号プレースホルダー 3">
            <a:extLst>
              <a:ext uri="{FF2B5EF4-FFF2-40B4-BE49-F238E27FC236}">
                <a16:creationId xmlns:a16="http://schemas.microsoft.com/office/drawing/2014/main" id="{820E8F40-AB6B-4687-BB7B-15978011B240}"/>
              </a:ext>
            </a:extLst>
          </p:cNvPr>
          <p:cNvSpPr>
            <a:spLocks noGrp="1"/>
          </p:cNvSpPr>
          <p:nvPr>
            <p:ph type="sldNum" sz="quarter" idx="12"/>
          </p:nvPr>
        </p:nvSpPr>
        <p:spPr/>
        <p:txBody>
          <a:bodyPr/>
          <a:lstStyle/>
          <a:p>
            <a:fld id="{92B5D991-C7B6-4805-8A60-E4C1B9C58E79}" type="slidenum">
              <a:rPr kumimoji="1" lang="ja-JP" altLang="en-US" smtClean="0"/>
              <a:t>8</a:t>
            </a:fld>
            <a:endParaRPr kumimoji="1" lang="ja-JP" altLang="en-US"/>
          </a:p>
        </p:txBody>
      </p:sp>
      <p:pic>
        <p:nvPicPr>
          <p:cNvPr id="6" name="オーディオ 5">
            <a:hlinkClick r:id="" action="ppaction://media"/>
            <a:extLst>
              <a:ext uri="{FF2B5EF4-FFF2-40B4-BE49-F238E27FC236}">
                <a16:creationId xmlns:a16="http://schemas.microsoft.com/office/drawing/2014/main" id="{F459D22F-965C-467D-AA84-1D6C5A3E2D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3726352"/>
      </p:ext>
    </p:extLst>
  </p:cSld>
  <p:clrMapOvr>
    <a:masterClrMapping/>
  </p:clrMapOvr>
  <mc:AlternateContent xmlns:mc="http://schemas.openxmlformats.org/markup-compatibility/2006" xmlns:p14="http://schemas.microsoft.com/office/powerpoint/2010/main">
    <mc:Choice Requires="p14">
      <p:transition spd="slow" p14:dur="2000" advTm="144182"/>
    </mc:Choice>
    <mc:Fallback xmlns="">
      <p:transition spd="slow" advTm="14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EB066-EE44-4376-B188-151ECD131D70}"/>
              </a:ext>
            </a:extLst>
          </p:cNvPr>
          <p:cNvSpPr>
            <a:spLocks noGrp="1"/>
          </p:cNvSpPr>
          <p:nvPr>
            <p:ph type="title"/>
          </p:nvPr>
        </p:nvSpPr>
        <p:spPr/>
        <p:txBody>
          <a:bodyPr>
            <a:normAutofit/>
          </a:bodyPr>
          <a:lstStyle/>
          <a:p>
            <a:r>
              <a:rPr kumimoji="1" lang="en-US" altLang="ja-JP" dirty="0"/>
              <a:t>Hilbert</a:t>
            </a:r>
            <a:r>
              <a:rPr kumimoji="1" lang="ja-JP" altLang="en-US" dirty="0"/>
              <a:t>研究と</a:t>
            </a:r>
            <a:r>
              <a:rPr kumimoji="1" lang="en-US" altLang="ja-JP" dirty="0"/>
              <a:t>SMART-GS</a:t>
            </a:r>
            <a:endParaRPr kumimoji="1" lang="ja-JP" altLang="en-US" dirty="0"/>
          </a:p>
        </p:txBody>
      </p:sp>
      <p:sp>
        <p:nvSpPr>
          <p:cNvPr id="3" name="コンテンツ プレースホルダー 2">
            <a:extLst>
              <a:ext uri="{FF2B5EF4-FFF2-40B4-BE49-F238E27FC236}">
                <a16:creationId xmlns:a16="http://schemas.microsoft.com/office/drawing/2014/main" id="{42CEC437-4A10-45FE-B734-9F08297763CC}"/>
              </a:ext>
            </a:extLst>
          </p:cNvPr>
          <p:cNvSpPr>
            <a:spLocks noGrp="1"/>
          </p:cNvSpPr>
          <p:nvPr>
            <p:ph idx="1"/>
          </p:nvPr>
        </p:nvSpPr>
        <p:spPr/>
        <p:txBody>
          <a:bodyPr>
            <a:noAutofit/>
          </a:bodyPr>
          <a:lstStyle/>
          <a:p>
            <a:pPr>
              <a:lnSpc>
                <a:spcPct val="120000"/>
              </a:lnSpc>
            </a:pPr>
            <a:r>
              <a:rPr lang="ja-JP" altLang="en-US" sz="2200" dirty="0">
                <a:latin typeface="+mn-ea"/>
              </a:rPr>
              <a:t>この</a:t>
            </a:r>
            <a:r>
              <a:rPr lang="en-US" altLang="ja-JP" sz="2200" dirty="0">
                <a:latin typeface="+mn-ea"/>
              </a:rPr>
              <a:t>Hilbert</a:t>
            </a:r>
            <a:r>
              <a:rPr lang="ja-JP" altLang="en-US" sz="2200" dirty="0">
                <a:latin typeface="+mn-ea"/>
              </a:rPr>
              <a:t>研究を通して、</a:t>
            </a:r>
            <a:r>
              <a:rPr lang="ja-JP" altLang="en-US" sz="2200" b="1" dirty="0">
                <a:latin typeface="+mn-ea"/>
              </a:rPr>
              <a:t>集合論のルーツは、</a:t>
            </a:r>
            <a:r>
              <a:rPr lang="en-US" altLang="ja-JP" sz="2200" b="1" dirty="0">
                <a:latin typeface="+mn-ea"/>
              </a:rPr>
              <a:t>Cantor</a:t>
            </a:r>
            <a:r>
              <a:rPr lang="ja-JP" altLang="en-US" sz="2200" b="1" dirty="0">
                <a:latin typeface="+mn-ea"/>
              </a:rPr>
              <a:t>以前の</a:t>
            </a:r>
            <a:r>
              <a:rPr lang="en-US" altLang="ja-JP" sz="2200" b="1" dirty="0">
                <a:latin typeface="+mn-ea"/>
              </a:rPr>
              <a:t>Riemann</a:t>
            </a:r>
            <a:r>
              <a:rPr lang="ja-JP" altLang="en-US" sz="2200" b="1" dirty="0">
                <a:latin typeface="+mn-ea"/>
              </a:rPr>
              <a:t>と</a:t>
            </a:r>
            <a:r>
              <a:rPr lang="en-US" altLang="ja-JP" sz="2200" b="1" dirty="0">
                <a:latin typeface="+mn-ea"/>
              </a:rPr>
              <a:t>Dedekind</a:t>
            </a:r>
            <a:r>
              <a:rPr lang="ja-JP" altLang="en-US" sz="2200" b="1" dirty="0">
                <a:latin typeface="+mn-ea"/>
              </a:rPr>
              <a:t>による「伝統論理学のクラス概念の数学での使用にある」</a:t>
            </a:r>
            <a:r>
              <a:rPr lang="ja-JP" altLang="en-US" sz="2200" dirty="0">
                <a:latin typeface="+mn-ea"/>
              </a:rPr>
              <a:t>という</a:t>
            </a:r>
            <a:br>
              <a:rPr lang="en-US" altLang="ja-JP" sz="2200" dirty="0">
                <a:latin typeface="+mn-ea"/>
              </a:rPr>
            </a:br>
            <a:r>
              <a:rPr lang="ja-JP" altLang="en-US" sz="2200" dirty="0">
                <a:latin typeface="+mn-ea"/>
              </a:rPr>
              <a:t>新史観などを知り、少しずつだが</a:t>
            </a:r>
            <a:r>
              <a:rPr lang="en-US" altLang="ja-JP" sz="2200" dirty="0">
                <a:latin typeface="+mn-ea"/>
              </a:rPr>
              <a:t>Gödel</a:t>
            </a:r>
            <a:r>
              <a:rPr lang="ja-JP" altLang="en-US" sz="2200" dirty="0">
                <a:latin typeface="+mn-ea"/>
              </a:rPr>
              <a:t>の主張の意味がわかり始めた。</a:t>
            </a:r>
            <a:endParaRPr lang="en-US" altLang="ja-JP" sz="2200" dirty="0">
              <a:latin typeface="+mn-ea"/>
            </a:endParaRPr>
          </a:p>
          <a:p>
            <a:pPr>
              <a:lnSpc>
                <a:spcPct val="120000"/>
              </a:lnSpc>
            </a:pPr>
            <a:r>
              <a:rPr lang="ja-JP" altLang="en-US" sz="2200" dirty="0">
                <a:latin typeface="+mn-ea"/>
              </a:rPr>
              <a:t>これはスペインの科学史家</a:t>
            </a:r>
            <a:r>
              <a:rPr lang="en-US" altLang="ja-JP" sz="2200" b="1" dirty="0">
                <a:latin typeface="+mn-ea"/>
                <a:hlinkClick r:id="rId4"/>
              </a:rPr>
              <a:t>J.</a:t>
            </a:r>
            <a:r>
              <a:rPr lang="en-US" altLang="ja-JP" sz="2200" b="1" dirty="0">
                <a:solidFill>
                  <a:srgbClr val="333333"/>
                </a:solidFill>
                <a:latin typeface="+mn-ea"/>
                <a:hlinkClick r:id="rId4"/>
              </a:rPr>
              <a:t> </a:t>
            </a:r>
            <a:r>
              <a:rPr lang="en-US" altLang="ja-JP" sz="2200" b="1" dirty="0" err="1">
                <a:solidFill>
                  <a:srgbClr val="333333"/>
                </a:solidFill>
                <a:latin typeface="+mn-ea"/>
                <a:hlinkClick r:id="rId4"/>
              </a:rPr>
              <a:t>Ferreirós</a:t>
            </a:r>
            <a:r>
              <a:rPr lang="ja-JP" altLang="en-US" sz="2200" dirty="0">
                <a:solidFill>
                  <a:srgbClr val="333333"/>
                </a:solidFill>
                <a:latin typeface="+mn-ea"/>
                <a:hlinkClick r:id="rId4"/>
              </a:rPr>
              <a:t>の史観</a:t>
            </a:r>
            <a:r>
              <a:rPr lang="ja-JP" altLang="en-US" sz="2200" i="0" dirty="0">
                <a:solidFill>
                  <a:srgbClr val="333333"/>
                </a:solidFill>
                <a:effectLst/>
                <a:latin typeface="+mn-ea"/>
              </a:rPr>
              <a:t>で、</a:t>
            </a:r>
            <a:r>
              <a:rPr lang="en-US" altLang="ja-JP" sz="2200" i="0" dirty="0">
                <a:solidFill>
                  <a:srgbClr val="333333"/>
                </a:solidFill>
                <a:effectLst/>
                <a:latin typeface="+mn-ea"/>
              </a:rPr>
              <a:t>Cantor</a:t>
            </a:r>
            <a:r>
              <a:rPr lang="ja-JP" altLang="en-US" sz="2200" i="0" dirty="0">
                <a:solidFill>
                  <a:srgbClr val="333333"/>
                </a:solidFill>
                <a:effectLst/>
                <a:latin typeface="+mn-ea"/>
              </a:rPr>
              <a:t>以前の</a:t>
            </a:r>
            <a:r>
              <a:rPr lang="en-US" altLang="ja-JP" sz="2200" i="0" dirty="0">
                <a:solidFill>
                  <a:srgbClr val="333333"/>
                </a:solidFill>
                <a:effectLst/>
                <a:latin typeface="+mn-ea"/>
              </a:rPr>
              <a:t>Riemann</a:t>
            </a:r>
            <a:r>
              <a:rPr lang="ja-JP" altLang="en-US" sz="2200" i="0" dirty="0">
                <a:solidFill>
                  <a:srgbClr val="333333"/>
                </a:solidFill>
                <a:effectLst/>
                <a:latin typeface="+mn-ea"/>
              </a:rPr>
              <a:t>の多様体</a:t>
            </a:r>
            <a:r>
              <a:rPr lang="ja-JP" altLang="en-US" sz="2200" dirty="0">
                <a:solidFill>
                  <a:srgbClr val="333333"/>
                </a:solidFill>
                <a:latin typeface="+mn-ea"/>
              </a:rPr>
              <a:t>や</a:t>
            </a:r>
            <a:r>
              <a:rPr lang="en-US" altLang="ja-JP" sz="2200" dirty="0">
                <a:solidFill>
                  <a:srgbClr val="333333"/>
                </a:solidFill>
                <a:latin typeface="+mn-ea"/>
              </a:rPr>
              <a:t>Dedekind</a:t>
            </a:r>
            <a:r>
              <a:rPr lang="ja-JP" altLang="en-US" sz="2200" dirty="0">
                <a:solidFill>
                  <a:srgbClr val="333333"/>
                </a:solidFill>
                <a:latin typeface="+mn-ea"/>
              </a:rPr>
              <a:t>のイデアルは現代から見れば集合だが、</a:t>
            </a:r>
            <a:r>
              <a:rPr lang="ja-JP" altLang="en-US" sz="2200" b="1" dirty="0">
                <a:solidFill>
                  <a:srgbClr val="333333"/>
                </a:solidFill>
                <a:latin typeface="+mn-ea"/>
              </a:rPr>
              <a:t>彼らはそれを伝統論理学</a:t>
            </a:r>
            <a:r>
              <a:rPr lang="en-US" altLang="ja-JP" sz="2200" b="1" dirty="0" err="1">
                <a:solidFill>
                  <a:srgbClr val="333333"/>
                </a:solidFill>
                <a:latin typeface="+mn-ea"/>
              </a:rPr>
              <a:t>Logik</a:t>
            </a:r>
            <a:r>
              <a:rPr lang="ja-JP" altLang="en-US" sz="2200" b="1" dirty="0">
                <a:solidFill>
                  <a:srgbClr val="333333"/>
                </a:solidFill>
                <a:latin typeface="+mn-ea"/>
              </a:rPr>
              <a:t>の名辞、類として考えていた</a:t>
            </a:r>
            <a:r>
              <a:rPr lang="ja-JP" altLang="en-US" sz="2200" dirty="0">
                <a:solidFill>
                  <a:srgbClr val="333333"/>
                </a:solidFill>
                <a:latin typeface="+mn-ea"/>
              </a:rPr>
              <a:t>という説。数学史では定説化している。</a:t>
            </a:r>
            <a:endParaRPr lang="en-US" altLang="ja-JP" sz="2200" dirty="0">
              <a:latin typeface="+mn-ea"/>
            </a:endParaRPr>
          </a:p>
          <a:p>
            <a:pPr>
              <a:lnSpc>
                <a:spcPct val="120000"/>
              </a:lnSpc>
            </a:pPr>
            <a:r>
              <a:rPr lang="ja-JP" altLang="en-US" sz="2200" dirty="0">
                <a:latin typeface="+mn-ea"/>
              </a:rPr>
              <a:t>が、兎に角、</a:t>
            </a:r>
            <a:r>
              <a:rPr lang="en-US" altLang="ja-JP" sz="2200" dirty="0">
                <a:latin typeface="+mn-ea"/>
              </a:rPr>
              <a:t>Hilbert</a:t>
            </a:r>
            <a:r>
              <a:rPr lang="ja-JP" altLang="en-US" sz="2200" dirty="0">
                <a:latin typeface="+mn-ea"/>
              </a:rPr>
              <a:t>史料が重い扱い難い。マイクロフィルムを</a:t>
            </a:r>
            <a:r>
              <a:rPr lang="en-US" altLang="ja-JP" sz="2200" dirty="0">
                <a:latin typeface="+mn-ea"/>
              </a:rPr>
              <a:t>A3</a:t>
            </a:r>
            <a:r>
              <a:rPr lang="ja-JP" altLang="en-US" sz="2200" dirty="0">
                <a:latin typeface="+mn-ea"/>
              </a:rPr>
              <a:t>に焼いたものを大きなカバンに入れて持ち歩いていた。で、元</a:t>
            </a:r>
            <a:r>
              <a:rPr lang="en-US" altLang="ja-JP" sz="2200" dirty="0">
                <a:latin typeface="+mn-ea"/>
              </a:rPr>
              <a:t>IT</a:t>
            </a:r>
            <a:r>
              <a:rPr lang="ja-JP" altLang="en-US" sz="2200" dirty="0">
                <a:latin typeface="+mn-ea"/>
              </a:rPr>
              <a:t>屋としての知識を活用して、史料研究の全部をデジタルで行える</a:t>
            </a:r>
            <a:r>
              <a:rPr lang="en-US" altLang="ja-JP" sz="2200" dirty="0">
                <a:latin typeface="+mn-ea"/>
              </a:rPr>
              <a:t>IT</a:t>
            </a:r>
            <a:r>
              <a:rPr lang="ja-JP" altLang="en-US" sz="2200" dirty="0">
                <a:latin typeface="+mn-ea"/>
              </a:rPr>
              <a:t>ツール</a:t>
            </a:r>
            <a:r>
              <a:rPr lang="en-US" altLang="ja-JP" sz="2200" b="1" dirty="0">
                <a:latin typeface="+mn-ea"/>
                <a:hlinkClick r:id="rId5"/>
              </a:rPr>
              <a:t>SMART-GS</a:t>
            </a:r>
            <a:r>
              <a:rPr lang="ja-JP" altLang="en-US" sz="2200" b="1" dirty="0">
                <a:latin typeface="+mn-ea"/>
              </a:rPr>
              <a:t>を開発</a:t>
            </a:r>
            <a:r>
              <a:rPr lang="ja-JP" altLang="en-US" sz="2200" dirty="0">
                <a:latin typeface="+mn-ea"/>
              </a:rPr>
              <a:t>した。</a:t>
            </a:r>
            <a:endParaRPr lang="en-US" altLang="ja-JP" sz="2200" dirty="0">
              <a:latin typeface="+mn-ea"/>
            </a:endParaRPr>
          </a:p>
          <a:p>
            <a:pPr>
              <a:lnSpc>
                <a:spcPct val="120000"/>
              </a:lnSpc>
            </a:pPr>
            <a:endParaRPr lang="en-US" altLang="ja-JP" sz="2200" dirty="0">
              <a:latin typeface="+mn-ea"/>
            </a:endParaRPr>
          </a:p>
        </p:txBody>
      </p:sp>
      <p:sp>
        <p:nvSpPr>
          <p:cNvPr id="4" name="スライド番号プレースホルダー 3">
            <a:extLst>
              <a:ext uri="{FF2B5EF4-FFF2-40B4-BE49-F238E27FC236}">
                <a16:creationId xmlns:a16="http://schemas.microsoft.com/office/drawing/2014/main" id="{57C76B5A-0975-4672-9E06-5A75DB9354EF}"/>
              </a:ext>
            </a:extLst>
          </p:cNvPr>
          <p:cNvSpPr>
            <a:spLocks noGrp="1"/>
          </p:cNvSpPr>
          <p:nvPr>
            <p:ph type="sldNum" sz="quarter" idx="12"/>
          </p:nvPr>
        </p:nvSpPr>
        <p:spPr/>
        <p:txBody>
          <a:bodyPr/>
          <a:lstStyle/>
          <a:p>
            <a:fld id="{92B5D991-C7B6-4805-8A60-E4C1B9C58E79}" type="slidenum">
              <a:rPr kumimoji="1" lang="ja-JP" altLang="en-US" smtClean="0"/>
              <a:t>9</a:t>
            </a:fld>
            <a:endParaRPr kumimoji="1" lang="ja-JP" altLang="en-US"/>
          </a:p>
        </p:txBody>
      </p:sp>
      <p:pic>
        <p:nvPicPr>
          <p:cNvPr id="5" name="オーディオ 4">
            <a:hlinkClick r:id="" action="ppaction://media"/>
            <a:extLst>
              <a:ext uri="{FF2B5EF4-FFF2-40B4-BE49-F238E27FC236}">
                <a16:creationId xmlns:a16="http://schemas.microsoft.com/office/drawing/2014/main" id="{499EA8FA-24BD-4BE7-9718-647AB7DA45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9335349"/>
      </p:ext>
    </p:extLst>
  </p:cSld>
  <p:clrMapOvr>
    <a:masterClrMapping/>
  </p:clrMapOvr>
  <mc:AlternateContent xmlns:mc="http://schemas.openxmlformats.org/markup-compatibility/2006" xmlns:p14="http://schemas.microsoft.com/office/powerpoint/2010/main">
    <mc:Choice Requires="p14">
      <p:transition spd="slow" p14:dur="2000" advTm="112997"/>
    </mc:Choice>
    <mc:Fallback xmlns="">
      <p:transition spd="slow" advTm="112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9"/>
</p:tagLst>
</file>

<file path=ppt/tags/tag2.xml><?xml version="1.0" encoding="utf-8"?>
<p:tagLst xmlns:a="http://schemas.openxmlformats.org/drawingml/2006/main" xmlns:r="http://schemas.openxmlformats.org/officeDocument/2006/relationships" xmlns:p="http://schemas.openxmlformats.org/presentationml/2006/main">
  <p:tag name="TIMING" val="|219.6"/>
</p:tagLst>
</file>

<file path=ppt/tags/tag3.xml><?xml version="1.0" encoding="utf-8"?>
<p:tagLst xmlns:a="http://schemas.openxmlformats.org/drawingml/2006/main" xmlns:r="http://schemas.openxmlformats.org/officeDocument/2006/relationships" xmlns:p="http://schemas.openxmlformats.org/presentationml/2006/main">
  <p:tag name="TIMING" val="|3.3"/>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2251</TotalTime>
  <Words>4604</Words>
  <Application>Microsoft Office PowerPoint</Application>
  <PresentationFormat>ワイド画面</PresentationFormat>
  <Paragraphs>141</Paragraphs>
  <Slides>26</Slides>
  <Notes>0</Notes>
  <HiddenSlides>0</HiddenSlides>
  <MMClips>26</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26</vt:i4>
      </vt:variant>
    </vt:vector>
  </HeadingPairs>
  <TitlesOfParts>
    <vt:vector size="31" baseType="lpstr">
      <vt:lpstr>Hiragino Kaku Gothic ProN</vt:lpstr>
      <vt:lpstr>游ゴシック</vt:lpstr>
      <vt:lpstr>游ゴシック Light</vt:lpstr>
      <vt:lpstr>Arial</vt:lpstr>
      <vt:lpstr>Office テーマ</vt:lpstr>
      <vt:lpstr>歴史学から見た京都学派 ある数理思想史家の観点 　 2021年西田・田辺記念講演 　</vt:lpstr>
      <vt:lpstr>この西田・田辺記念講演は2011年以来2回目</vt:lpstr>
      <vt:lpstr>林の近現代数理思想史研究</vt:lpstr>
      <vt:lpstr>The modern development of the foundations of mathematics in the light of philosophy　Gödel Collected Works Vol. III, pp.364-387 (1/3)</vt:lpstr>
      <vt:lpstr>The modern development of the foundations of mathematics in the light of philosophy　 Gödel Collected Works Vol. III, pp.364-387 (2/3)</vt:lpstr>
      <vt:lpstr>The modern development of the foundations of mathematics in the light of philosophy　 Gödel Collected Works Vol. III, pp.364-387 (2/3)</vt:lpstr>
      <vt:lpstr>数学だけは右傾化した？？？</vt:lpstr>
      <vt:lpstr>プロの歴史家へ</vt:lpstr>
      <vt:lpstr>Hilbert研究とSMART-GS</vt:lpstr>
      <vt:lpstr>SMART-GSと田辺史料</vt:lpstr>
      <vt:lpstr>直観主義数学と種の論理</vt:lpstr>
      <vt:lpstr>数理思想史研究と京都学派研究のインタラクション</vt:lpstr>
      <vt:lpstr>インタラクションの例１</vt:lpstr>
      <vt:lpstr>インタラクションの例2</vt:lpstr>
      <vt:lpstr>インタラクションの例3: 林の数理思想史研究の結論</vt:lpstr>
      <vt:lpstr>近現代数理思想史研究の結論 １</vt:lpstr>
      <vt:lpstr>近現代数理思想史研究の結論 ２</vt:lpstr>
      <vt:lpstr>最後に情報社会学とのインタラクション</vt:lpstr>
      <vt:lpstr>情報歴史社会学</vt:lpstr>
      <vt:lpstr>次の３つのスライドは社会情報学会2014の基調講演のスライドを、そのまま持ってきたもの。  哲学を知らない人たち、つまり、社会学者やITエンジニアを想定して書いてあり、みなさんを想定して書いたものではありません。</vt:lpstr>
      <vt:lpstr>西谷啓治の「回互的連関」</vt:lpstr>
      <vt:lpstr>ﾁﾝﾌﾟﾝ?ヽ(ﾟ◇｡)ﾉ?ｶﾝﾌﾟﾝ?</vt:lpstr>
      <vt:lpstr>　上が原文　下が読み換え版　 　青い文字が書き換え、赤が追加</vt:lpstr>
      <vt:lpstr>ITエンジニアもただちに理解</vt:lpstr>
      <vt:lpstr>この基調講演で何を言いたかったか</vt:lpstr>
      <vt:lpstr>おわりに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歴史学から見た京都学派 ある数理思想史家の観点 　 2021年西田田辺記念講演 　</dc:title>
  <dc:creator>八杉 晋</dc:creator>
  <cp:lastModifiedBy>八杉 晋</cp:lastModifiedBy>
  <cp:revision>476</cp:revision>
  <dcterms:created xsi:type="dcterms:W3CDTF">2021-05-03T03:33:39Z</dcterms:created>
  <dcterms:modified xsi:type="dcterms:W3CDTF">2021-06-07T06:13:05Z</dcterms:modified>
  <cp:contentStatus>最終版</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